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56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2" r:id="rId11"/>
    <p:sldId id="301" r:id="rId12"/>
    <p:sldId id="303" r:id="rId13"/>
    <p:sldId id="257" r:id="rId14"/>
    <p:sldId id="284" r:id="rId15"/>
    <p:sldId id="268" r:id="rId16"/>
    <p:sldId id="269" r:id="rId17"/>
    <p:sldId id="261" r:id="rId18"/>
    <p:sldId id="285" r:id="rId19"/>
    <p:sldId id="262" r:id="rId20"/>
    <p:sldId id="270" r:id="rId21"/>
    <p:sldId id="259" r:id="rId22"/>
    <p:sldId id="276" r:id="rId23"/>
    <p:sldId id="263" r:id="rId24"/>
    <p:sldId id="277" r:id="rId25"/>
    <p:sldId id="273" r:id="rId26"/>
    <p:sldId id="264" r:id="rId27"/>
    <p:sldId id="271" r:id="rId28"/>
    <p:sldId id="272" r:id="rId29"/>
    <p:sldId id="288" r:id="rId30"/>
    <p:sldId id="275" r:id="rId31"/>
    <p:sldId id="287" r:id="rId32"/>
    <p:sldId id="286" r:id="rId33"/>
    <p:sldId id="280" r:id="rId34"/>
    <p:sldId id="27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er Cowling" initials="P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88062" autoAdjust="0"/>
  </p:normalViewPr>
  <p:slideViewPr>
    <p:cSldViewPr>
      <p:cViewPr varScale="1">
        <p:scale>
          <a:sx n="102" d="100"/>
          <a:sy n="102" d="100"/>
        </p:scale>
        <p:origin x="1875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CC77C-B9D4-426D-95E0-0F8EBBBBB3AC}" type="datetimeFigureOut">
              <a:rPr lang="en-GB" smtClean="0"/>
              <a:pPr/>
              <a:t>30/11/2020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54423-5237-4341-808D-8BAF58BC57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27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Numbers in [square</a:t>
            </a:r>
            <a:r>
              <a:rPr lang="en-GB" baseline="0" dirty="0"/>
              <a:t> brackets] correspond to steps in the “custom animation” panel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[0]</a:t>
            </a:r>
            <a:r>
              <a:rPr lang="en-GB" baseline="0" dirty="0"/>
              <a:t> </a:t>
            </a:r>
            <a:r>
              <a:rPr lang="en-GB" dirty="0"/>
              <a:t>So far, we’ve sidestepped the question of how </a:t>
            </a:r>
            <a:r>
              <a:rPr lang="en-GB" dirty="0" err="1"/>
              <a:t>determinizations</a:t>
            </a:r>
            <a:r>
              <a:rPr lang="en-GB" dirty="0"/>
              <a:t> are sampled</a:t>
            </a:r>
          </a:p>
          <a:p>
            <a:r>
              <a:rPr lang="en-GB" dirty="0"/>
              <a:t>If the player believes some </a:t>
            </a:r>
            <a:r>
              <a:rPr lang="en-GB" dirty="0" err="1"/>
              <a:t>determinizations</a:t>
            </a:r>
            <a:r>
              <a:rPr lang="en-GB" dirty="0"/>
              <a:t> to</a:t>
            </a:r>
            <a:r>
              <a:rPr lang="en-GB" baseline="0" dirty="0"/>
              <a:t> be more likely than others, this should be reflected in the sampling</a:t>
            </a:r>
          </a:p>
          <a:p>
            <a:r>
              <a:rPr lang="en-GB" baseline="0" dirty="0"/>
              <a:t>At the start of the game, all states are equally likely (the deck of role cards is shuffled)</a:t>
            </a:r>
          </a:p>
          <a:p>
            <a:r>
              <a:rPr lang="en-GB" dirty="0"/>
              <a:t>But what about</a:t>
            </a:r>
            <a:r>
              <a:rPr lang="en-GB" baseline="0" dirty="0"/>
              <a:t> subsequently?</a:t>
            </a:r>
          </a:p>
          <a:p>
            <a:r>
              <a:rPr lang="en-GB" dirty="0"/>
              <a:t>[1, 2] If</a:t>
            </a:r>
            <a:r>
              <a:rPr lang="en-GB" baseline="0" dirty="0"/>
              <a:t> we just watch the </a:t>
            </a:r>
            <a:r>
              <a:rPr lang="en-GB" baseline="0" dirty="0" err="1"/>
              <a:t>determinizations</a:t>
            </a:r>
            <a:r>
              <a:rPr lang="en-GB" baseline="0" dirty="0"/>
              <a:t> as they trickle through the tree, we will see that some reach certain parts of the tree more than others – this is because the </a:t>
            </a:r>
            <a:r>
              <a:rPr lang="en-GB" baseline="0" dirty="0" err="1"/>
              <a:t>playout</a:t>
            </a:r>
            <a:r>
              <a:rPr lang="en-GB" baseline="0" dirty="0"/>
              <a:t> is being influenced by the other trees</a:t>
            </a:r>
          </a:p>
          <a:p>
            <a:r>
              <a:rPr lang="en-GB" baseline="0" dirty="0"/>
              <a:t>See next slide for an example...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[0] Here we have two ISMCTS</a:t>
            </a:r>
            <a:r>
              <a:rPr lang="en-GB" baseline="0" dirty="0"/>
              <a:t> trees for \/: one where he is resistance, one where he is a spy. We can see that he favoured move A when he was resistance, and move B when he was a spy</a:t>
            </a:r>
          </a:p>
          <a:p>
            <a:r>
              <a:rPr lang="en-GB" dirty="0"/>
              <a:t>[1] Here’s my tree: I</a:t>
            </a:r>
            <a:r>
              <a:rPr lang="en-GB" baseline="0" dirty="0"/>
              <a:t> don’t know whether \/ is a spy, so I sampled both </a:t>
            </a:r>
            <a:r>
              <a:rPr lang="en-GB" baseline="0" dirty="0" err="1"/>
              <a:t>determinizations</a:t>
            </a:r>
            <a:r>
              <a:rPr lang="en-GB" baseline="0" dirty="0"/>
              <a:t> and my tree has averaged results. Here I see an equal number of </a:t>
            </a:r>
            <a:r>
              <a:rPr lang="en-GB" baseline="0" dirty="0" err="1"/>
              <a:t>playouts</a:t>
            </a:r>
            <a:r>
              <a:rPr lang="en-GB" baseline="0" dirty="0"/>
              <a:t> for both moves. However note how often each </a:t>
            </a:r>
            <a:r>
              <a:rPr lang="en-GB" baseline="0" dirty="0" err="1"/>
              <a:t>determinization</a:t>
            </a:r>
            <a:r>
              <a:rPr lang="en-GB" baseline="0" dirty="0"/>
              <a:t> went down each branch.</a:t>
            </a:r>
          </a:p>
          <a:p>
            <a:r>
              <a:rPr lang="en-GB" baseline="0" dirty="0"/>
              <a:t>[2,3,4] As a human player, here’s the reasoning I’d be doing in my head</a:t>
            </a:r>
          </a:p>
          <a:p>
            <a:r>
              <a:rPr lang="en-GB" dirty="0"/>
              <a:t>[5] So if in the</a:t>
            </a:r>
            <a:r>
              <a:rPr lang="en-GB" baseline="0" dirty="0"/>
              <a:t> actual game we see \/ do move B, we should update the sampling distribution accordingly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 The</a:t>
            </a:r>
            <a:r>
              <a:rPr lang="en-GB" baseline="0" dirty="0"/>
              <a:t> equation is only there for illustration, don’t bother explaining it</a:t>
            </a:r>
            <a:endParaRPr lang="en-GB" dirty="0"/>
          </a:p>
          <a:p>
            <a:r>
              <a:rPr lang="en-GB" dirty="0"/>
              <a:t>[2] In fact, all tree search implicitly generates an opponent model</a:t>
            </a:r>
            <a:r>
              <a:rPr lang="en-GB" baseline="0" dirty="0"/>
              <a:t> – that’s kind of the definition of tree search, and goes back to von Neumann’s </a:t>
            </a:r>
            <a:r>
              <a:rPr lang="en-GB" baseline="0" dirty="0" err="1"/>
              <a:t>Minimax</a:t>
            </a:r>
            <a:r>
              <a:rPr lang="en-GB" baseline="0" dirty="0"/>
              <a:t> Theorem</a:t>
            </a:r>
          </a:p>
          <a:p>
            <a:r>
              <a:rPr lang="en-GB" baseline="0" dirty="0"/>
              <a:t>[3] We’re reusing the opponent model we already have. Eco-friendly!</a:t>
            </a:r>
          </a:p>
          <a:p>
            <a:r>
              <a:rPr lang="en-GB" dirty="0"/>
              <a:t>[4] The</a:t>
            </a:r>
            <a:r>
              <a:rPr lang="en-GB" baseline="0" dirty="0"/>
              <a:t> </a:t>
            </a:r>
            <a:r>
              <a:rPr lang="en-GB" baseline="0" dirty="0" err="1"/>
              <a:t>determinizations</a:t>
            </a:r>
            <a:r>
              <a:rPr lang="en-GB" baseline="0" dirty="0"/>
              <a:t> trickling through the opponent model are essentially a sampling approximation to </a:t>
            </a:r>
            <a:r>
              <a:rPr lang="en-GB" baseline="0" dirty="0" err="1"/>
              <a:t>Bayes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[2,3] Particle</a:t>
            </a:r>
            <a:r>
              <a:rPr lang="en-GB" baseline="0" dirty="0"/>
              <a:t> filter inference increases resistance’s win rate by 66.4% -- clearly a massive 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[0] What can the spies do to counteract</a:t>
            </a:r>
            <a:r>
              <a:rPr lang="en-GB" baseline="0" dirty="0"/>
              <a:t> the massive benefit of particle filter inference? They need to be less blatantly spy-like, </a:t>
            </a:r>
            <a:r>
              <a:rPr lang="en-GB" baseline="0" dirty="0" err="1"/>
              <a:t>ie</a:t>
            </a:r>
            <a:r>
              <a:rPr lang="en-GB" baseline="0" dirty="0"/>
              <a:t> to bluff</a:t>
            </a:r>
          </a:p>
          <a:p>
            <a:r>
              <a:rPr lang="en-GB" baseline="0" dirty="0"/>
              <a:t>[1,2] As a human, this would be my thought process</a:t>
            </a:r>
          </a:p>
          <a:p>
            <a:r>
              <a:rPr lang="en-GB" baseline="0" dirty="0"/>
              <a:t>[3,4] Recall that spy info sets are singletons (slide 7) – sampling from a singleton always gives the same answer</a:t>
            </a:r>
          </a:p>
          <a:p>
            <a:r>
              <a:rPr lang="en-GB" baseline="0" dirty="0"/>
              <a:t>[5] If I think everyone knows I’m a spy, then I don’t even consider the option of doing something non-spy-like</a:t>
            </a:r>
          </a:p>
          <a:p>
            <a:r>
              <a:rPr lang="en-GB" baseline="0" dirty="0"/>
              <a:t>[6] Up to now, </a:t>
            </a:r>
            <a:r>
              <a:rPr lang="en-GB" baseline="0" dirty="0" err="1"/>
              <a:t>determinization</a:t>
            </a:r>
            <a:r>
              <a:rPr lang="en-GB" baseline="0" dirty="0"/>
              <a:t> always samples from the current information set – need to change this to sample from outside the information set</a:t>
            </a:r>
          </a:p>
          <a:p>
            <a:r>
              <a:rPr lang="en-GB" baseline="0" dirty="0"/>
              <a:t>That is, need to sample </a:t>
            </a:r>
            <a:r>
              <a:rPr lang="en-GB" baseline="0" dirty="0" err="1"/>
              <a:t>determinizations</a:t>
            </a:r>
            <a:r>
              <a:rPr lang="en-GB" baseline="0" dirty="0"/>
              <a:t> which we know are impossible, but where opponents don’t know that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Searching impossible</a:t>
            </a:r>
            <a:r>
              <a:rPr lang="en-GB" baseline="0" dirty="0"/>
              <a:t> </a:t>
            </a:r>
            <a:r>
              <a:rPr lang="en-GB" baseline="0" dirty="0" err="1"/>
              <a:t>determinizations</a:t>
            </a:r>
            <a:r>
              <a:rPr lang="en-GB" baseline="0" dirty="0"/>
              <a:t> is dangerous if it makes me do things I should know are stupid</a:t>
            </a:r>
          </a:p>
          <a:p>
            <a:r>
              <a:rPr lang="en-GB" baseline="0" dirty="0"/>
              <a:t>[3] This is the key point: these other trees aren’t used for the final decision</a:t>
            </a:r>
          </a:p>
          <a:p>
            <a:r>
              <a:rPr lang="en-GB" baseline="0" dirty="0"/>
              <a:t>They’re just there for “meta-modelling”: making the opponent model more accurate by considering the opponent’s model of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[1] Self-</a:t>
            </a:r>
            <a:r>
              <a:rPr lang="en-GB" baseline="0" dirty="0" err="1"/>
              <a:t>determinization</a:t>
            </a:r>
            <a:r>
              <a:rPr lang="en-GB" baseline="0" dirty="0"/>
              <a:t> also introduces an efficiency issue – we now need to trade-off between time spent meta-modelling and time spent actually trying to decide which move to play in the real game</a:t>
            </a:r>
          </a:p>
          <a:p>
            <a:r>
              <a:rPr lang="en-GB" baseline="0" dirty="0"/>
              <a:t>[2] This is a way of tuning that trade-off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[0] Self-</a:t>
            </a:r>
            <a:r>
              <a:rPr lang="en-GB" dirty="0" err="1"/>
              <a:t>determinzation</a:t>
            </a:r>
            <a:r>
              <a:rPr lang="en-GB" dirty="0"/>
              <a:t> should be sufficient for bluffing to emerge, eventually – we also tried a mechanism to</a:t>
            </a:r>
            <a:r>
              <a:rPr lang="en-GB" baseline="0" dirty="0"/>
              <a:t> encourage bluffing behaviour explicitly</a:t>
            </a:r>
          </a:p>
          <a:p>
            <a:r>
              <a:rPr lang="en-GB" dirty="0"/>
              <a:t>[1] Just like in vanilla MCTS and vanilla ISMCTS</a:t>
            </a:r>
          </a:p>
          <a:p>
            <a:r>
              <a:rPr lang="en-GB" dirty="0"/>
              <a:t>[2] Choose the moves that aren’t significantly</a:t>
            </a:r>
            <a:r>
              <a:rPr lang="en-GB" baseline="0" dirty="0"/>
              <a:t> worse than the “best” move</a:t>
            </a:r>
          </a:p>
          <a:p>
            <a:r>
              <a:rPr lang="en-GB" dirty="0"/>
              <a:t>[3] Sum visit counts across all trees, and choose the most visited restricted to the subset of “OK” moves</a:t>
            </a:r>
          </a:p>
          <a:p>
            <a:r>
              <a:rPr lang="en-GB" dirty="0"/>
              <a:t>[4,5] Just reiterating the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 Note the logarithmic scale on the x-axis</a:t>
            </a:r>
          </a:p>
          <a:p>
            <a:r>
              <a:rPr lang="en-GB" dirty="0"/>
              <a:t>CPU</a:t>
            </a:r>
            <a:r>
              <a:rPr lang="en-GB" baseline="0" dirty="0"/>
              <a:t> time and memory scale linearly with number of </a:t>
            </a:r>
            <a:r>
              <a:rPr lang="en-GB" baseline="0" dirty="0" err="1"/>
              <a:t>playouts</a:t>
            </a:r>
            <a:r>
              <a:rPr lang="en-GB" baseline="0" dirty="0"/>
              <a:t> – in particular, if we were making a commercial product, 10^4 would be realistic but 10^6 would be impractical</a:t>
            </a:r>
            <a:endParaRPr lang="en-GB" dirty="0"/>
          </a:p>
          <a:p>
            <a:r>
              <a:rPr lang="en-GB" dirty="0"/>
              <a:t>[2,3,4] These</a:t>
            </a:r>
            <a:r>
              <a:rPr lang="en-GB" baseline="0" dirty="0"/>
              <a:t> are the key points to make about this graph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also looked at how the inferred probability distributions</a:t>
            </a:r>
            <a:r>
              <a:rPr lang="en-GB" baseline="0" dirty="0"/>
              <a:t> change over the course of the game</a:t>
            </a:r>
          </a:p>
          <a:p>
            <a:r>
              <a:rPr lang="en-GB" dirty="0"/>
              <a:t>[1] Higher is better.</a:t>
            </a:r>
            <a:r>
              <a:rPr lang="en-GB" baseline="0" dirty="0"/>
              <a:t> Anything below 1/6 = 0.1666 means the wrong thing is being inferred, </a:t>
            </a:r>
            <a:r>
              <a:rPr lang="en-GB" baseline="0" dirty="0" err="1"/>
              <a:t>ie</a:t>
            </a:r>
            <a:r>
              <a:rPr lang="en-GB" baseline="0" dirty="0"/>
              <a:t> the inference engine is assigning less than an even probability to the actual state</a:t>
            </a:r>
          </a:p>
          <a:p>
            <a:r>
              <a:rPr lang="en-GB" baseline="0" dirty="0"/>
              <a:t>[2] Normalised over the 5 rounds – you can see the small steps after votes, and the larger steps at the ends of rounds, as times where inferences tend to be made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[1] Imperfect information means players cannot see the entire state of the game, and/or cannot see each other’s moves. Observations are usually asymmetric, </a:t>
            </a:r>
            <a:r>
              <a:rPr lang="en-GB" baseline="0" dirty="0" err="1"/>
              <a:t>ie</a:t>
            </a:r>
            <a:r>
              <a:rPr lang="en-GB" baseline="0" dirty="0"/>
              <a:t> different players can see different parts of the state.</a:t>
            </a:r>
          </a:p>
          <a:p>
            <a:r>
              <a:rPr lang="en-GB" baseline="0" dirty="0"/>
              <a:t>Games (left column): Klondike Solitaire (</a:t>
            </a:r>
            <a:r>
              <a:rPr lang="en-GB" baseline="0" dirty="0" err="1"/>
              <a:t>Bjarnason</a:t>
            </a:r>
            <a:r>
              <a:rPr lang="en-GB" baseline="0" dirty="0"/>
              <a:t> et al), Magic The Gathering (Ward et al), Dou Di Zhu (Cowling, </a:t>
            </a:r>
            <a:r>
              <a:rPr lang="en-GB" baseline="0" dirty="0" err="1"/>
              <a:t>Powley</a:t>
            </a:r>
            <a:r>
              <a:rPr lang="en-GB" baseline="0" dirty="0"/>
              <a:t> and Whitehouse)</a:t>
            </a:r>
          </a:p>
          <a:p>
            <a:r>
              <a:rPr lang="en-GB" baseline="0" dirty="0"/>
              <a:t>Games (right column): AI Factory Spades (Cowling, </a:t>
            </a:r>
            <a:r>
              <a:rPr lang="en-GB" baseline="0" dirty="0" err="1"/>
              <a:t>Powley</a:t>
            </a:r>
            <a:r>
              <a:rPr lang="en-GB" baseline="0" dirty="0"/>
              <a:t> and Whitehouse), Scotland Yard (</a:t>
            </a:r>
            <a:r>
              <a:rPr lang="en-GB" baseline="0" dirty="0" err="1"/>
              <a:t>Winands</a:t>
            </a:r>
            <a:r>
              <a:rPr lang="en-GB" baseline="0" dirty="0"/>
              <a:t> et al), LOTR: The Confrontation (Cowling, </a:t>
            </a:r>
            <a:r>
              <a:rPr lang="en-GB" baseline="0" dirty="0" err="1"/>
              <a:t>Powley</a:t>
            </a:r>
            <a:r>
              <a:rPr lang="en-GB" baseline="0" dirty="0"/>
              <a:t> and Whitehouse)</a:t>
            </a:r>
          </a:p>
          <a:p>
            <a:r>
              <a:rPr lang="en-GB" baseline="0" dirty="0"/>
              <a:t>[3] “Robust in the face of uncertainty”: most MCTS approaches are optimising for the average case</a:t>
            </a:r>
          </a:p>
          <a:p>
            <a:r>
              <a:rPr lang="en-GB" baseline="0" dirty="0"/>
              <a:t>MCTS approaches generally fail to exploit the fact that the opponent has imperfect information: they tend to assume that if I can see a thing, then my opponent can see it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[1] Hard constraints: a sabotaged mission must contain at least one spy, a double-sabotaged mission reveals both spies</a:t>
            </a:r>
          </a:p>
          <a:p>
            <a:r>
              <a:rPr lang="en-GB" baseline="0" dirty="0"/>
              <a:t>Hard constraints are the only way for a no-inference player to change its sampling distribution</a:t>
            </a:r>
          </a:p>
          <a:p>
            <a:r>
              <a:rPr lang="en-GB" dirty="0"/>
              <a:t>[4] The lines down</a:t>
            </a:r>
            <a:r>
              <a:rPr lang="en-GB" baseline="0" dirty="0"/>
              <a:t> here (games where the spies won) have a less steep upward gradient than the ones above (games where the resistance won)</a:t>
            </a:r>
          </a:p>
          <a:p>
            <a:r>
              <a:rPr lang="en-GB" dirty="0"/>
              <a:t>[6] Shallower</a:t>
            </a:r>
            <a:r>
              <a:rPr lang="en-GB" baseline="0" dirty="0"/>
              <a:t> upward trend shows that bluffing is making inference less accurate</a:t>
            </a:r>
          </a:p>
          <a:p>
            <a:r>
              <a:rPr lang="en-GB" baseline="0" dirty="0"/>
              <a:t>Many more of the lines are dipping below that 1/6 threshold as well</a:t>
            </a:r>
          </a:p>
          <a:p>
            <a:r>
              <a:rPr lang="en-GB" baseline="0" dirty="0"/>
              <a:t>(Resistance sometimes still manage to win despite making incorrect inferences -- maybe through luck, maybe through managing to identify one of the spies but not the other)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[3] Abstraction and bucketing: can’t keep track of 10^16 trees, so need to group</a:t>
            </a:r>
            <a:r>
              <a:rPr lang="en-GB" baseline="0" dirty="0"/>
              <a:t> </a:t>
            </a:r>
            <a:r>
              <a:rPr lang="en-GB" baseline="0" dirty="0" err="1"/>
              <a:t>determinizations</a:t>
            </a:r>
            <a:r>
              <a:rPr lang="en-GB" baseline="0" dirty="0"/>
              <a:t> into the same bucket, and have a tree per bucket instead of a tree per opponent info set</a:t>
            </a:r>
          </a:p>
          <a:p>
            <a:r>
              <a:rPr lang="en-GB" baseline="0" dirty="0"/>
              <a:t>Particle reinvigoration: the chances are small of the actual state being in the initial batch of sampled </a:t>
            </a:r>
            <a:r>
              <a:rPr lang="en-GB" baseline="0" dirty="0" err="1"/>
              <a:t>determinizations</a:t>
            </a:r>
            <a:r>
              <a:rPr lang="en-GB" baseline="0" dirty="0"/>
              <a:t>, so we need to give particle filter inference the chance to re-sample it once the space of possibilities has been narrowed down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 (Not really a conclusion of</a:t>
            </a:r>
            <a:r>
              <a:rPr lang="en-GB" baseline="0" dirty="0"/>
              <a:t> this talk, but Peter made me put it in)</a:t>
            </a:r>
          </a:p>
          <a:p>
            <a:r>
              <a:rPr lang="en-GB" baseline="0" dirty="0"/>
              <a:t>[2] For The Resistance, inference is massively beneficial (66.4% increase in win rate)</a:t>
            </a:r>
          </a:p>
          <a:p>
            <a:r>
              <a:rPr lang="en-GB" baseline="0" dirty="0"/>
              <a:t>[3] Bluffing is an effective countermeasure for inference: when resistance use inference and spies bluff, the game is about as balanced as it is with human players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For simplicity, we only consider the 5-player version of the game: 3 resistance and 2 spies</a:t>
            </a:r>
          </a:p>
          <a:p>
            <a:r>
              <a:rPr lang="en-GB" baseline="0" dirty="0"/>
              <a:t>[3] Resistance do not need to bluff (it is never beneficial for a resistance player to appear spy-like) and spies do not need to infer (they already have perfect information) – this makes the game a good </a:t>
            </a:r>
            <a:r>
              <a:rPr lang="en-GB" baseline="0" dirty="0" err="1"/>
              <a:t>testbed</a:t>
            </a:r>
            <a:r>
              <a:rPr lang="en-GB" baseline="0" dirty="0"/>
              <a:t> for studying these techniques in isolation, as most games require both skills at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Emphasis</a:t>
            </a:r>
            <a:r>
              <a:rPr lang="en-GB" baseline="0" dirty="0"/>
              <a:t>e that votes are public (</a:t>
            </a:r>
            <a:r>
              <a:rPr lang="en-GB" baseline="0" dirty="0" err="1"/>
              <a:t>ie</a:t>
            </a:r>
            <a:r>
              <a:rPr lang="en-GB" baseline="0" dirty="0"/>
              <a:t> individual players’ votes are revealed) but mission choices aren’t (the identity of a saboteur is not revealed)</a:t>
            </a:r>
          </a:p>
          <a:p>
            <a:r>
              <a:rPr lang="en-GB" baseline="0" dirty="0"/>
              <a:t>This demonstrates the “hidden moves” aspect of imperfect info: mission choices are hidden moves</a:t>
            </a:r>
          </a:p>
          <a:p>
            <a:r>
              <a:rPr lang="en-GB" baseline="0" dirty="0"/>
              <a:t>Votes are also hidden moves, but the hidden info is short-lived: it gets revealed soon after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</a:t>
            </a:r>
            <a:r>
              <a:rPr lang="en-GB" baseline="0" dirty="0"/>
              <a:t> what a player can see, he could write down a list of all possible game states (but of course he couldn’t know which one is the actual state)</a:t>
            </a:r>
          </a:p>
          <a:p>
            <a:r>
              <a:rPr lang="en-GB" dirty="0"/>
              <a:t>[1] Actual state: everyone has a role</a:t>
            </a:r>
          </a:p>
          <a:p>
            <a:r>
              <a:rPr lang="en-GB" dirty="0"/>
              <a:t>[2] Observation:</a:t>
            </a:r>
            <a:r>
              <a:rPr lang="en-GB" baseline="0" dirty="0"/>
              <a:t> everyone’s role is hidden except mine</a:t>
            </a:r>
          </a:p>
          <a:p>
            <a:r>
              <a:rPr lang="en-GB" baseline="0" dirty="0"/>
              <a:t>[3] Information set: every possible assignment of roles to the other players, given that there are two spies and I’m not one of them</a:t>
            </a:r>
          </a:p>
          <a:p>
            <a:r>
              <a:rPr lang="en-GB" baseline="0" dirty="0"/>
              <a:t>Information sets in The Resistance have only 6 elements; in most games the information sets are </a:t>
            </a:r>
            <a:r>
              <a:rPr lang="en-GB" baseline="0" dirty="0" err="1"/>
              <a:t>combinatorially</a:t>
            </a:r>
            <a:r>
              <a:rPr lang="en-GB" baseline="0" dirty="0"/>
              <a:t> large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Spies are in the special position that they can see everything, so their information sets have only one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Vanilla MCTS works by running several thousand </a:t>
            </a:r>
            <a:r>
              <a:rPr lang="en-GB" dirty="0" err="1"/>
              <a:t>playouts</a:t>
            </a:r>
            <a:r>
              <a:rPr lang="en-GB" dirty="0"/>
              <a:t>, at</a:t>
            </a:r>
            <a:r>
              <a:rPr lang="en-GB" baseline="0" dirty="0"/>
              <a:t> first with random moves to the end of the game</a:t>
            </a:r>
          </a:p>
          <a:p>
            <a:r>
              <a:rPr lang="en-GB" baseline="0" dirty="0"/>
              <a:t>The results of those </a:t>
            </a:r>
            <a:r>
              <a:rPr lang="en-GB" baseline="0" dirty="0" err="1"/>
              <a:t>playouts</a:t>
            </a:r>
            <a:r>
              <a:rPr lang="en-GB" baseline="0" dirty="0"/>
              <a:t> are used to build a tree of win/loss statistics, which is used to influence subsequent </a:t>
            </a:r>
            <a:r>
              <a:rPr lang="en-GB" baseline="0" dirty="0" err="1"/>
              <a:t>playouts</a:t>
            </a:r>
            <a:endParaRPr lang="en-GB" baseline="0" dirty="0"/>
          </a:p>
          <a:p>
            <a:r>
              <a:rPr lang="en-GB" dirty="0"/>
              <a:t>[1,2] ISMCTS works the same, except that each </a:t>
            </a:r>
            <a:r>
              <a:rPr lang="en-GB" dirty="0" err="1"/>
              <a:t>playout</a:t>
            </a:r>
            <a:r>
              <a:rPr lang="en-GB" baseline="0" dirty="0"/>
              <a:t> is done with respect to a sampled </a:t>
            </a:r>
            <a:r>
              <a:rPr lang="en-GB" baseline="0" dirty="0" err="1"/>
              <a:t>determinization</a:t>
            </a:r>
            <a:endParaRPr lang="en-GB" baseline="0" dirty="0"/>
          </a:p>
          <a:p>
            <a:r>
              <a:rPr lang="en-GB" baseline="0" dirty="0"/>
              <a:t>All the </a:t>
            </a:r>
            <a:r>
              <a:rPr lang="en-GB" baseline="0" dirty="0" err="1"/>
              <a:t>playouts</a:t>
            </a:r>
            <a:r>
              <a:rPr lang="en-GB" baseline="0" dirty="0"/>
              <a:t> still read and write the same tree though, so in a sense that tree is averaged over all </a:t>
            </a:r>
            <a:r>
              <a:rPr lang="en-GB" baseline="0" dirty="0" err="1"/>
              <a:t>determinizations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</a:t>
            </a:r>
            <a:r>
              <a:rPr lang="en-GB" baseline="0" dirty="0"/>
              <a:t> </a:t>
            </a:r>
            <a:r>
              <a:rPr lang="en-GB" dirty="0"/>
              <a:t>Suppose</a:t>
            </a:r>
            <a:r>
              <a:rPr lang="en-GB" baseline="0" dirty="0"/>
              <a:t> that \/ is trying to decide how to vote. In the top tree, \/ has two decision nodes, one for each way /\ might have voted.</a:t>
            </a:r>
          </a:p>
          <a:p>
            <a:r>
              <a:rPr lang="en-GB" baseline="0" dirty="0"/>
              <a:t>This means \/ can vote differently depending on how /\ voted.</a:t>
            </a:r>
          </a:p>
          <a:p>
            <a:r>
              <a:rPr lang="en-GB" baseline="0" dirty="0"/>
              <a:t>However, votes are hidden -- \/ shouldn’t be able to see how /\ voted, and certainly shouldn’t be able to base his decision on that information!</a:t>
            </a:r>
          </a:p>
          <a:p>
            <a:r>
              <a:rPr lang="en-GB" baseline="0" dirty="0"/>
              <a:t>[2] </a:t>
            </a:r>
            <a:r>
              <a:rPr lang="en-GB" dirty="0"/>
              <a:t>So we need separate trees</a:t>
            </a:r>
          </a:p>
          <a:p>
            <a:r>
              <a:rPr lang="en-GB" dirty="0"/>
              <a:t>In</a:t>
            </a:r>
            <a:r>
              <a:rPr lang="en-GB" baseline="0" dirty="0"/>
              <a:t> the bottom right tree, there is only one decision node for \/, following from the branch where /\ does a hidden vote</a:t>
            </a:r>
          </a:p>
          <a:p>
            <a:r>
              <a:rPr lang="en-GB" baseline="0" dirty="0"/>
              <a:t>Similarly, /\ has a tree where his vote is followed in each case by a hidden vote from \/</a:t>
            </a:r>
          </a:p>
          <a:p>
            <a:r>
              <a:rPr lang="en-GB" dirty="0"/>
              <a:t>[3]</a:t>
            </a:r>
            <a:r>
              <a:rPr lang="en-GB" b="1" baseline="0" dirty="0"/>
              <a:t> </a:t>
            </a:r>
            <a:r>
              <a:rPr lang="en-GB" b="0" dirty="0"/>
              <a:t>How</a:t>
            </a:r>
            <a:r>
              <a:rPr lang="en-GB" b="0" baseline="0" dirty="0"/>
              <a:t> does this fit into ISMCTS?</a:t>
            </a:r>
          </a:p>
          <a:p>
            <a:r>
              <a:rPr lang="en-GB" b="0" dirty="0"/>
              <a:t>We still do </a:t>
            </a:r>
            <a:r>
              <a:rPr lang="en-GB" b="0" dirty="0" err="1"/>
              <a:t>playouts</a:t>
            </a:r>
            <a:r>
              <a:rPr lang="en-GB" b="0" dirty="0"/>
              <a:t>,</a:t>
            </a:r>
            <a:r>
              <a:rPr lang="en-GB" b="0" baseline="0" dirty="0"/>
              <a:t> each with a sampled </a:t>
            </a:r>
            <a:r>
              <a:rPr lang="en-GB" b="0" baseline="0" dirty="0" err="1"/>
              <a:t>determinization</a:t>
            </a:r>
            <a:endParaRPr lang="en-GB" b="0" baseline="0" dirty="0"/>
          </a:p>
          <a:p>
            <a:r>
              <a:rPr lang="en-GB" b="0" dirty="0"/>
              <a:t>However, we</a:t>
            </a:r>
            <a:r>
              <a:rPr lang="en-GB" b="0" baseline="0" dirty="0"/>
              <a:t> now have a separate tree for each player</a:t>
            </a:r>
          </a:p>
          <a:p>
            <a:r>
              <a:rPr lang="en-GB" b="0" baseline="0" dirty="0"/>
              <a:t>As the </a:t>
            </a:r>
            <a:r>
              <a:rPr lang="en-GB" b="0" baseline="0" dirty="0" err="1"/>
              <a:t>playout</a:t>
            </a:r>
            <a:r>
              <a:rPr lang="en-GB" b="0" baseline="0" dirty="0"/>
              <a:t> proceeds, it descends the trees depending on what each player would observe during that </a:t>
            </a:r>
            <a:r>
              <a:rPr lang="en-GB" b="0" baseline="0" dirty="0" err="1"/>
              <a:t>playout</a:t>
            </a:r>
            <a:r>
              <a:rPr lang="en-GB" b="0" baseline="0" dirty="0"/>
              <a:t> (green arrows on the pictures)</a:t>
            </a:r>
          </a:p>
          <a:p>
            <a:r>
              <a:rPr lang="en-GB" b="0" baseline="0" dirty="0"/>
              <a:t>Moves in the </a:t>
            </a:r>
            <a:r>
              <a:rPr lang="en-GB" b="0" baseline="0" dirty="0" err="1"/>
              <a:t>playout</a:t>
            </a:r>
            <a:r>
              <a:rPr lang="en-GB" b="0" baseline="0" dirty="0"/>
              <a:t> are chosen according to the corresponding player’s trees, ensuring that the </a:t>
            </a:r>
            <a:r>
              <a:rPr lang="en-GB" b="0" baseline="0" dirty="0" err="1"/>
              <a:t>playout</a:t>
            </a:r>
            <a:r>
              <a:rPr lang="en-GB" b="0" baseline="0" dirty="0"/>
              <a:t> moves properly model the moving player’s (lack of) information at that point in the </a:t>
            </a:r>
            <a:r>
              <a:rPr lang="en-GB" b="0" baseline="0" dirty="0" err="1"/>
              <a:t>playout</a:t>
            </a:r>
            <a:endParaRPr lang="en-GB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stuff on the previous slide is all very well for hidden moves, but we still</a:t>
            </a:r>
            <a:r>
              <a:rPr lang="en-GB" baseline="0" dirty="0"/>
              <a:t> need to account for the difference in information at the beginning of the </a:t>
            </a:r>
            <a:r>
              <a:rPr lang="en-GB" baseline="0" dirty="0" err="1"/>
              <a:t>playout</a:t>
            </a:r>
            <a:endParaRPr lang="en-GB" baseline="0" dirty="0"/>
          </a:p>
          <a:p>
            <a:r>
              <a:rPr lang="en-GB" baseline="0" dirty="0"/>
              <a:t>The </a:t>
            </a:r>
            <a:r>
              <a:rPr lang="en-GB" dirty="0"/>
              <a:t>sampled </a:t>
            </a:r>
            <a:r>
              <a:rPr lang="en-GB" dirty="0" err="1"/>
              <a:t>determinization</a:t>
            </a:r>
            <a:r>
              <a:rPr lang="en-GB" dirty="0"/>
              <a:t> selects the trees to be used for this </a:t>
            </a:r>
            <a:r>
              <a:rPr lang="en-GB" dirty="0" err="1"/>
              <a:t>playout</a:t>
            </a:r>
            <a:endParaRPr lang="en-GB" dirty="0"/>
          </a:p>
          <a:p>
            <a:endParaRPr lang="en-GB" dirty="0"/>
          </a:p>
          <a:p>
            <a:r>
              <a:rPr lang="en-GB" dirty="0"/>
              <a:t>(If someone asks how this differs from Perfect Information Monte</a:t>
            </a:r>
            <a:r>
              <a:rPr lang="en-GB" baseline="0" dirty="0"/>
              <a:t> Carlo: i</a:t>
            </a:r>
            <a:r>
              <a:rPr lang="en-GB" dirty="0"/>
              <a:t>n PIMC, there is one tree per </a:t>
            </a:r>
            <a:r>
              <a:rPr lang="en-GB" dirty="0" err="1"/>
              <a:t>determinization</a:t>
            </a:r>
            <a:r>
              <a:rPr lang="en-GB" dirty="0"/>
              <a:t>;</a:t>
            </a:r>
            <a:r>
              <a:rPr lang="en-GB" baseline="0" dirty="0"/>
              <a:t> i</a:t>
            </a:r>
            <a:r>
              <a:rPr lang="en-GB" dirty="0"/>
              <a:t>n ISMCTS, different </a:t>
            </a:r>
            <a:r>
              <a:rPr lang="en-GB" dirty="0" err="1"/>
              <a:t>determinizations</a:t>
            </a:r>
            <a:r>
              <a:rPr lang="en-GB" dirty="0"/>
              <a:t> update a single tree. Thus ISMCTS has sharing of information</a:t>
            </a:r>
            <a:r>
              <a:rPr lang="en-GB" baseline="0" dirty="0"/>
              <a:t> between trees, whereas PIMC has none.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1020431"/>
            <a:ext cx="8245162" cy="1475013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2495446"/>
            <a:ext cx="8245160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5956138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5951812"/>
            <a:ext cx="518790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5956138"/>
            <a:ext cx="76233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6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6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675727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675727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8"/>
            <a:ext cx="99610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5951812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5956138"/>
            <a:ext cx="87314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68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42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8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30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41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4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2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32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2180497"/>
            <a:ext cx="8272211" cy="367830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5956138"/>
            <a:ext cx="78938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10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5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65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0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5141975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043911"/>
            <a:ext cx="8272211" cy="1497507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606555"/>
            <a:ext cx="847502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729658"/>
            <a:ext cx="8272212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2228004"/>
            <a:ext cx="4066793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3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606555"/>
            <a:ext cx="847502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729658"/>
            <a:ext cx="8272212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2250893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3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2250893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3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8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606555"/>
            <a:ext cx="847502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729658"/>
            <a:ext cx="8272212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2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2296"/>
            <a:ext cx="3682084" cy="689514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5262297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6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5260128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3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705124"/>
            <a:ext cx="8272212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2336003"/>
            <a:ext cx="8272212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5956138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5951812"/>
            <a:ext cx="518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5956138"/>
            <a:ext cx="789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901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06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46756-14DD-4943-ADE7-01C7D0E8673C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1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30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28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5.jpe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11A6-3E98-4E50-A07E-5CA76090D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12: Fuzzy Logic, probability </a:t>
            </a:r>
            <a:r>
              <a:rPr lang="en-GB"/>
              <a:t>and inference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00062-499F-44A8-A029-7048CE427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COMP702: Classical Artificial Intelligence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749A2D-A15B-41CB-A118-AE605A3D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35" y="5229200"/>
            <a:ext cx="1090752" cy="10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41CD-9490-4FDC-95EC-3478CD1F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C964-F21F-489B-BA46-76F7EE70C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C964-F21F-489B-BA46-76F7EE70C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34F578FC-9A70-480A-AF83-DB04E9B5AA1A}"/>
                  </a:ext>
                </a:extLst>
              </p:cNvPr>
              <p:cNvSpPr/>
              <p:nvPr/>
            </p:nvSpPr>
            <p:spPr>
              <a:xfrm>
                <a:off x="179512" y="1772816"/>
                <a:ext cx="3240360" cy="1080120"/>
              </a:xfrm>
              <a:prstGeom prst="wedgeRectCallout">
                <a:avLst>
                  <a:gd name="adj1" fmla="val 49170"/>
                  <a:gd name="adj2" fmla="val 142784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Posterior distribution:</a:t>
                </a:r>
              </a:p>
              <a:p>
                <a:pPr algn="ctr"/>
                <a:r>
                  <a:rPr lang="en-GB" dirty="0"/>
                  <a:t>Probability that we are in state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, given that we saw action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34F578FC-9A70-480A-AF83-DB04E9B5A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772816"/>
                <a:ext cx="3240360" cy="1080120"/>
              </a:xfrm>
              <a:prstGeom prst="wedgeRectCallout">
                <a:avLst>
                  <a:gd name="adj1" fmla="val 49170"/>
                  <a:gd name="adj2" fmla="val 142784"/>
                </a:avLst>
              </a:prstGeom>
              <a:blipFill>
                <a:blip r:embed="rId3"/>
                <a:stretch>
                  <a:fillRect l="-746" r="-27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344BCBBA-9438-4F06-9E4E-706D750FF482}"/>
                  </a:ext>
                </a:extLst>
              </p:cNvPr>
              <p:cNvSpPr/>
              <p:nvPr/>
            </p:nvSpPr>
            <p:spPr>
              <a:xfrm>
                <a:off x="3851920" y="1556792"/>
                <a:ext cx="3240360" cy="1259839"/>
              </a:xfrm>
              <a:prstGeom prst="wedgeRectCallout">
                <a:avLst>
                  <a:gd name="adj1" fmla="val -18109"/>
                  <a:gd name="adj2" fmla="val 10902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Opponent model:</a:t>
                </a:r>
              </a:p>
              <a:p>
                <a:pPr algn="ctr"/>
                <a:r>
                  <a:rPr lang="en-GB" dirty="0"/>
                  <a:t>Probability that agent would choose action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if it could see state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344BCBBA-9438-4F06-9E4E-706D750FF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556792"/>
                <a:ext cx="3240360" cy="1259839"/>
              </a:xfrm>
              <a:prstGeom prst="wedgeRectCallout">
                <a:avLst>
                  <a:gd name="adj1" fmla="val -18109"/>
                  <a:gd name="adj2" fmla="val 109029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53BD656D-1932-43C9-BD35-72D4B5D2697D}"/>
                  </a:ext>
                </a:extLst>
              </p:cNvPr>
              <p:cNvSpPr/>
              <p:nvPr/>
            </p:nvSpPr>
            <p:spPr>
              <a:xfrm>
                <a:off x="7020273" y="3068960"/>
                <a:ext cx="1944216" cy="989469"/>
              </a:xfrm>
              <a:prstGeom prst="wedgeRectCallout">
                <a:avLst>
                  <a:gd name="adj1" fmla="val -92244"/>
                  <a:gd name="adj2" fmla="val 1974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Prior distribution:</a:t>
                </a:r>
              </a:p>
              <a:p>
                <a:pPr algn="ctr"/>
                <a:r>
                  <a:rPr lang="en-GB" dirty="0"/>
                  <a:t>Probability that we were in state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53BD656D-1932-43C9-BD35-72D4B5D26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3" y="3068960"/>
                <a:ext cx="1944216" cy="989469"/>
              </a:xfrm>
              <a:prstGeom prst="wedgeRectCallout">
                <a:avLst>
                  <a:gd name="adj1" fmla="val -92244"/>
                  <a:gd name="adj2" fmla="val 19749"/>
                </a:avLst>
              </a:prstGeom>
              <a:blipFill>
                <a:blip r:embed="rId5"/>
                <a:stretch>
                  <a:fillRect r="-3275" b="-4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2F023DAA-89A4-4593-A5F1-DB86C077CE15}"/>
                  </a:ext>
                </a:extLst>
              </p:cNvPr>
              <p:cNvSpPr/>
              <p:nvPr/>
            </p:nvSpPr>
            <p:spPr>
              <a:xfrm>
                <a:off x="3131840" y="5013176"/>
                <a:ext cx="3240360" cy="1728192"/>
              </a:xfrm>
              <a:prstGeom prst="wedgeRectCallout">
                <a:avLst>
                  <a:gd name="adj1" fmla="val 12408"/>
                  <a:gd name="adj2" fmla="val -80893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Normalising term to make all probabilities add to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2F023DAA-89A4-4593-A5F1-DB86C077C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013176"/>
                <a:ext cx="3240360" cy="1728192"/>
              </a:xfrm>
              <a:prstGeom prst="wedgeRectCallout">
                <a:avLst>
                  <a:gd name="adj1" fmla="val 12408"/>
                  <a:gd name="adj2" fmla="val -80893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C49E-51C9-4FDC-A8A3-180FA617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54AB-DA76-43BA-B774-7B6B0A0C0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Bayesian inference relies on an </a:t>
            </a:r>
            <a:r>
              <a:rPr lang="en-GB" b="1" dirty="0"/>
              <a:t>opponent model</a:t>
            </a:r>
          </a:p>
          <a:p>
            <a:r>
              <a:rPr lang="en-GB" dirty="0"/>
              <a:t>Assumption of </a:t>
            </a:r>
            <a:r>
              <a:rPr lang="en-GB" b="1" dirty="0"/>
              <a:t>rationality</a:t>
            </a:r>
          </a:p>
          <a:p>
            <a:r>
              <a:rPr lang="en-GB" dirty="0"/>
              <a:t>However, if a rational agent knows that they are being observed and inferred upon, this might influence their behaviour…</a:t>
            </a:r>
          </a:p>
          <a:p>
            <a:r>
              <a:rPr lang="en-GB" b="1" dirty="0"/>
              <a:t>Bluffing</a:t>
            </a:r>
            <a:r>
              <a:rPr lang="en-GB" dirty="0"/>
              <a:t> refers to any behaviour deliberately meant to fool inference</a:t>
            </a:r>
          </a:p>
        </p:txBody>
      </p:sp>
    </p:spTree>
    <p:extLst>
      <p:ext uri="{BB962C8B-B14F-4D97-AF65-F5344CB8AC3E}">
        <p14:creationId xmlns:p14="http://schemas.microsoft.com/office/powerpoint/2010/main" val="22019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470025"/>
          </a:xfrm>
        </p:spPr>
        <p:txBody>
          <a:bodyPr/>
          <a:lstStyle/>
          <a:p>
            <a:r>
              <a:rPr lang="en-US" dirty="0"/>
              <a:t>Emergent bluffing and inference with Monte Carlo Tree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5157192"/>
            <a:ext cx="8496944" cy="841648"/>
          </a:xfrm>
        </p:spPr>
        <p:txBody>
          <a:bodyPr>
            <a:normAutofit fontScale="77500" lnSpcReduction="20000"/>
          </a:bodyPr>
          <a:lstStyle/>
          <a:p>
            <a:pPr algn="l">
              <a:tabLst>
                <a:tab pos="3316288" algn="l"/>
              </a:tabLst>
            </a:pPr>
            <a:r>
              <a:rPr lang="en-US" sz="3000" dirty="0"/>
              <a:t>Peter Cowling, Daniel Whitehouse, Edward J. Powley. Proceedings of IEEE Conference on Computational Intelligence in Games, 2015.</a:t>
            </a:r>
          </a:p>
        </p:txBody>
      </p:sp>
    </p:spTree>
    <p:extLst>
      <p:ext uri="{BB962C8B-B14F-4D97-AF65-F5344CB8AC3E}">
        <p14:creationId xmlns:p14="http://schemas.microsoft.com/office/powerpoint/2010/main" val="412511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0" y="1417638"/>
            <a:ext cx="4442804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Many interesting games have </a:t>
            </a:r>
            <a:r>
              <a:rPr lang="en-GB" b="1" dirty="0">
                <a:solidFill>
                  <a:schemeClr val="accent1"/>
                </a:solidFill>
              </a:rPr>
              <a:t>imperfect information</a:t>
            </a:r>
            <a:endParaRPr lang="en-GB" dirty="0"/>
          </a:p>
          <a:p>
            <a:r>
              <a:rPr lang="en-GB" b="1" dirty="0">
                <a:solidFill>
                  <a:schemeClr val="accent1"/>
                </a:solidFill>
              </a:rPr>
              <a:t>MCTS</a:t>
            </a:r>
            <a:r>
              <a:rPr lang="en-GB" dirty="0"/>
              <a:t> has successfully been applied to several such games</a:t>
            </a:r>
          </a:p>
          <a:p>
            <a:r>
              <a:rPr lang="en-GB" dirty="0"/>
              <a:t>MCTS is </a:t>
            </a:r>
            <a:r>
              <a:rPr lang="en-GB" b="1" dirty="0">
                <a:solidFill>
                  <a:schemeClr val="accent1"/>
                </a:solidFill>
              </a:rPr>
              <a:t>robust</a:t>
            </a:r>
            <a:r>
              <a:rPr lang="en-GB" dirty="0"/>
              <a:t> in the face of uncertainty, but bad at </a:t>
            </a:r>
            <a:r>
              <a:rPr lang="en-GB" b="1" dirty="0">
                <a:solidFill>
                  <a:schemeClr val="accent1"/>
                </a:solidFill>
              </a:rPr>
              <a:t>information gathering and/or hiding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844775"/>
            <a:ext cx="2043416" cy="123935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64" y="4844775"/>
            <a:ext cx="2023244" cy="1281388"/>
          </a:xfrm>
          <a:prstGeom prst="rect">
            <a:avLst/>
          </a:prstGeom>
          <a:noFill/>
          <a:ln w="1270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5"/>
          <a:stretch>
            <a:fillRect/>
          </a:stretch>
        </p:blipFill>
        <p:spPr>
          <a:xfrm>
            <a:off x="7247916" y="404665"/>
            <a:ext cx="1629892" cy="2410894"/>
          </a:xfrm>
          <a:prstGeom prst="rect">
            <a:avLst/>
          </a:prstGeom>
        </p:spPr>
      </p:pic>
      <p:pic>
        <p:nvPicPr>
          <p:cNvPr id="7" name="Picture 4" descr="https://upload.wikimedia.org/wikipedia/commons/d/d6/ScotlandYardPlan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47916" y="3068960"/>
            <a:ext cx="1629892" cy="1433857"/>
          </a:xfrm>
          <a:prstGeom prst="rect">
            <a:avLst/>
          </a:prstGeom>
          <a:noFill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512" y="1338022"/>
            <a:ext cx="2089550" cy="147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wired.com/images_blogs/underwire/2014/01/MagicTheGathering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9512" y="3120443"/>
            <a:ext cx="2073560" cy="13823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8703"/>
          </a:xfrm>
        </p:spPr>
        <p:txBody>
          <a:bodyPr/>
          <a:lstStyle/>
          <a:p>
            <a:r>
              <a:rPr lang="en-GB" dirty="0"/>
              <a:t>The Resistance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1454"/>
            <a:ext cx="5122912" cy="5061416"/>
          </a:xfrm>
        </p:spPr>
        <p:txBody>
          <a:bodyPr>
            <a:normAutofit fontScale="92500"/>
          </a:bodyPr>
          <a:lstStyle/>
          <a:p>
            <a:r>
              <a:rPr lang="en-GB" dirty="0"/>
              <a:t>Every player is either a </a:t>
            </a:r>
            <a:r>
              <a:rPr lang="en-GB" b="1" dirty="0">
                <a:solidFill>
                  <a:schemeClr val="accent1"/>
                </a:solidFill>
              </a:rPr>
              <a:t>resistance</a:t>
            </a:r>
            <a:r>
              <a:rPr lang="en-GB" dirty="0"/>
              <a:t> fighter or an imperial </a:t>
            </a:r>
            <a:r>
              <a:rPr lang="en-GB" b="1" dirty="0">
                <a:solidFill>
                  <a:schemeClr val="accent2"/>
                </a:solidFill>
              </a:rPr>
              <a:t>spy</a:t>
            </a:r>
          </a:p>
          <a:p>
            <a:r>
              <a:rPr lang="en-GB" dirty="0"/>
              <a:t>Spies know who the other spies are, resistance don’t</a:t>
            </a:r>
          </a:p>
          <a:p>
            <a:r>
              <a:rPr lang="en-GB" dirty="0"/>
              <a:t>Resistance need to </a:t>
            </a:r>
            <a:r>
              <a:rPr lang="en-GB" b="1" dirty="0">
                <a:solidFill>
                  <a:schemeClr val="accent1"/>
                </a:solidFill>
              </a:rPr>
              <a:t>infer</a:t>
            </a:r>
            <a:r>
              <a:rPr lang="en-GB" dirty="0"/>
              <a:t> who the spies are, and spies need to </a:t>
            </a:r>
            <a:r>
              <a:rPr lang="en-GB" b="1" dirty="0">
                <a:solidFill>
                  <a:schemeClr val="accent2"/>
                </a:solidFill>
              </a:rPr>
              <a:t>bluff</a:t>
            </a:r>
            <a:r>
              <a:rPr lang="en-GB" dirty="0"/>
              <a:t> to appear un-spy-like</a:t>
            </a:r>
          </a:p>
          <a:p>
            <a:pPr lvl="1"/>
            <a:r>
              <a:rPr lang="en-GB" dirty="0"/>
              <a:t>Resistance don’t need to bluff, and spies don’t need to infer</a:t>
            </a:r>
          </a:p>
        </p:txBody>
      </p:sp>
      <p:pic>
        <p:nvPicPr>
          <p:cNvPr id="24578" name="Picture 2" descr="http://www.wired.com/wp-content/uploads/blogs/geekdad/wp-content/uploads/2012/07/Resistance-card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8213" y="1321454"/>
            <a:ext cx="3158771" cy="2179553"/>
          </a:xfrm>
          <a:prstGeom prst="rect">
            <a:avLst/>
          </a:prstGeom>
          <a:noFill/>
        </p:spPr>
      </p:pic>
      <p:pic>
        <p:nvPicPr>
          <p:cNvPr id="24580" name="Picture 4" descr="http://press2reset.com/wp-content/uploads/2013/02/ResistanceCardScree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8213" y="4094370"/>
            <a:ext cx="3158771" cy="18194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Resistance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31024" cy="4525963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Someone chooses a </a:t>
            </a:r>
            <a:r>
              <a:rPr lang="en-GB" b="1" dirty="0">
                <a:solidFill>
                  <a:schemeClr val="accent1"/>
                </a:solidFill>
              </a:rPr>
              <a:t>team</a:t>
            </a:r>
          </a:p>
          <a:p>
            <a:r>
              <a:rPr lang="en-GB" dirty="0"/>
              <a:t>Everyone </a:t>
            </a:r>
            <a:r>
              <a:rPr lang="en-GB" b="1" dirty="0">
                <a:solidFill>
                  <a:schemeClr val="accent1"/>
                </a:solidFill>
              </a:rPr>
              <a:t>votes</a:t>
            </a:r>
            <a:r>
              <a:rPr lang="en-GB" dirty="0"/>
              <a:t> (publicly, simultaneously)</a:t>
            </a:r>
          </a:p>
          <a:p>
            <a:r>
              <a:rPr lang="en-GB" dirty="0"/>
              <a:t>If a majority approves, the team goes on a </a:t>
            </a:r>
            <a:r>
              <a:rPr lang="en-GB" b="1" dirty="0">
                <a:solidFill>
                  <a:schemeClr val="accent1"/>
                </a:solidFill>
              </a:rPr>
              <a:t>mission</a:t>
            </a:r>
          </a:p>
          <a:p>
            <a:pPr lvl="1"/>
            <a:r>
              <a:rPr lang="en-GB" dirty="0"/>
              <a:t>Spies can choose to </a:t>
            </a:r>
            <a:r>
              <a:rPr lang="en-GB" b="1" dirty="0">
                <a:solidFill>
                  <a:schemeClr val="accent1"/>
                </a:solidFill>
              </a:rPr>
              <a:t>sabotage</a:t>
            </a:r>
            <a:r>
              <a:rPr lang="en-GB" dirty="0"/>
              <a:t> (secretly)</a:t>
            </a:r>
          </a:p>
          <a:p>
            <a:r>
              <a:rPr lang="en-GB" dirty="0"/>
              <a:t>If </a:t>
            </a:r>
            <a:r>
              <a:rPr lang="en-GB" b="1" dirty="0">
                <a:solidFill>
                  <a:schemeClr val="accent1"/>
                </a:solidFill>
              </a:rPr>
              <a:t>anyone sabotaged</a:t>
            </a:r>
            <a:r>
              <a:rPr lang="en-GB" dirty="0"/>
              <a:t>, score 1 for the spies</a:t>
            </a:r>
          </a:p>
          <a:p>
            <a:r>
              <a:rPr lang="en-GB" dirty="0"/>
              <a:t>If not, score 1 for the resistance</a:t>
            </a:r>
          </a:p>
          <a:p>
            <a:r>
              <a:rPr lang="en-GB" dirty="0"/>
              <a:t>First team to score 3 wins</a:t>
            </a:r>
          </a:p>
        </p:txBody>
      </p:sp>
      <p:pic>
        <p:nvPicPr>
          <p:cNvPr id="4" name="Picture 3" descr="VoteAppro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6958526" y="1481419"/>
            <a:ext cx="648072" cy="1178889"/>
          </a:xfrm>
          <a:prstGeom prst="rect">
            <a:avLst/>
          </a:prstGeom>
        </p:spPr>
      </p:pic>
      <p:pic>
        <p:nvPicPr>
          <p:cNvPr id="5" name="Picture 4" descr="VoteAppro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7681103" y="1600200"/>
            <a:ext cx="648072" cy="1178888"/>
          </a:xfrm>
          <a:prstGeom prst="rect">
            <a:avLst/>
          </a:prstGeom>
        </p:spPr>
      </p:pic>
      <p:pic>
        <p:nvPicPr>
          <p:cNvPr id="6" name="Picture 5" descr="MissionSucces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00000">
            <a:off x="6996191" y="2997691"/>
            <a:ext cx="710687" cy="1007372"/>
          </a:xfrm>
          <a:prstGeom prst="rect">
            <a:avLst/>
          </a:prstGeom>
        </p:spPr>
      </p:pic>
      <p:pic>
        <p:nvPicPr>
          <p:cNvPr id="7" name="Picture 6" descr="MissionSucces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7610069" y="3150093"/>
            <a:ext cx="710686" cy="1007372"/>
          </a:xfrm>
          <a:prstGeom prst="rect">
            <a:avLst/>
          </a:prstGeom>
        </p:spPr>
      </p:pic>
      <p:pic>
        <p:nvPicPr>
          <p:cNvPr id="8" name="Picture 7" descr="SpyMarker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008" y="4365104"/>
            <a:ext cx="673512" cy="673512"/>
          </a:xfrm>
          <a:prstGeom prst="rect">
            <a:avLst/>
          </a:prstGeom>
        </p:spPr>
      </p:pic>
      <p:pic>
        <p:nvPicPr>
          <p:cNvPr id="9" name="Picture 8" descr="SpyMarker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656" y="4581128"/>
            <a:ext cx="673512" cy="673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GB" dirty="0"/>
              <a:t>Information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1213574"/>
          </a:xfrm>
        </p:spPr>
        <p:txBody>
          <a:bodyPr>
            <a:normAutofit/>
          </a:bodyPr>
          <a:lstStyle/>
          <a:p>
            <a:r>
              <a:rPr lang="en-GB" dirty="0"/>
              <a:t>Observation gives a </a:t>
            </a:r>
            <a:r>
              <a:rPr lang="en-GB" b="1" dirty="0">
                <a:solidFill>
                  <a:schemeClr val="accent1"/>
                </a:solidFill>
              </a:rPr>
              <a:t>set of possible states</a:t>
            </a:r>
            <a:r>
              <a:rPr lang="en-GB" dirty="0"/>
              <a:t>, one of which is the actual state of the game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3320534"/>
            <a:ext cx="135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Actual state: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4888468"/>
            <a:ext cx="139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Observation: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29200" y="2482334"/>
            <a:ext cx="169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set: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24400" y="3048000"/>
            <a:ext cx="378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22356" y="3211790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22356" y="4326195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1960561" y="2945133"/>
            <a:ext cx="2171399" cy="1364737"/>
            <a:chOff x="1960562" y="2945133"/>
            <a:chExt cx="1811950" cy="1138821"/>
          </a:xfrm>
        </p:grpSpPr>
        <p:pic>
          <p:nvPicPr>
            <p:cNvPr id="79" name="Picture 78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0" name="Picture 79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7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1" name="Picture 80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2" name="Picture 81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3" name="Picture 82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88" name="Group 87"/>
          <p:cNvGrpSpPr/>
          <p:nvPr/>
        </p:nvGrpSpPr>
        <p:grpSpPr>
          <a:xfrm>
            <a:off x="1960561" y="4575431"/>
            <a:ext cx="2171399" cy="1364737"/>
            <a:chOff x="1960562" y="2945133"/>
            <a:chExt cx="1811950" cy="1138821"/>
          </a:xfrm>
        </p:grpSpPr>
        <p:pic>
          <p:nvPicPr>
            <p:cNvPr id="89" name="Picture 88" descr="Spy1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2018" y="2945133"/>
              <a:ext cx="401586" cy="569232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0" name="Picture 89" descr="Spy2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1" name="Picture 90" descr="Resistance6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1760" y="2945133"/>
              <a:ext cx="401586" cy="569232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2" name="Picture 91" descr="Resistance4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3" name="Picture 92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44" name="Group 43"/>
          <p:cNvGrpSpPr/>
          <p:nvPr/>
        </p:nvGrpSpPr>
        <p:grpSpPr>
          <a:xfrm>
            <a:off x="5119714" y="3007331"/>
            <a:ext cx="1602642" cy="1007270"/>
            <a:chOff x="1960562" y="2945133"/>
            <a:chExt cx="1811950" cy="1138821"/>
          </a:xfrm>
        </p:grpSpPr>
        <p:pic>
          <p:nvPicPr>
            <p:cNvPr id="45" name="Picture 44" descr="Spy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2018" y="2945133"/>
              <a:ext cx="401585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46" name="Picture 45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7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47" name="Picture 46" descr="Resistance6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760" y="2945133"/>
              <a:ext cx="401585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48" name="Picture 47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49" name="Picture 48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50" name="Group 49"/>
          <p:cNvGrpSpPr/>
          <p:nvPr/>
        </p:nvGrpSpPr>
        <p:grpSpPr>
          <a:xfrm>
            <a:off x="6984707" y="3007174"/>
            <a:ext cx="1602642" cy="1007270"/>
            <a:chOff x="1960562" y="2945133"/>
            <a:chExt cx="1811950" cy="1138821"/>
          </a:xfrm>
        </p:grpSpPr>
        <p:pic>
          <p:nvPicPr>
            <p:cNvPr id="51" name="Picture 50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52" name="Picture 51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7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53" name="Picture 52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54" name="Picture 53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55" name="Picture 54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sp>
        <p:nvSpPr>
          <p:cNvPr id="56" name="TextBox 55"/>
          <p:cNvSpPr txBox="1"/>
          <p:nvPr/>
        </p:nvSpPr>
        <p:spPr>
          <a:xfrm>
            <a:off x="6722356" y="5478323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119714" y="4101901"/>
            <a:ext cx="1602642" cy="1007270"/>
            <a:chOff x="1960562" y="2945133"/>
            <a:chExt cx="1811950" cy="1138821"/>
          </a:xfrm>
        </p:grpSpPr>
        <p:pic>
          <p:nvPicPr>
            <p:cNvPr id="58" name="Picture 57" descr="Spy1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2018" y="2945133"/>
              <a:ext cx="401585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4" name="Picture 63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7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5" name="Picture 64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6" name="Picture 65" descr="Resistance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7" name="Picture 66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68" name="Group 67"/>
          <p:cNvGrpSpPr/>
          <p:nvPr/>
        </p:nvGrpSpPr>
        <p:grpSpPr>
          <a:xfrm>
            <a:off x="6984707" y="4101744"/>
            <a:ext cx="1602642" cy="1007270"/>
            <a:chOff x="1960562" y="2945133"/>
            <a:chExt cx="1811950" cy="1138821"/>
          </a:xfrm>
        </p:grpSpPr>
        <p:pic>
          <p:nvPicPr>
            <p:cNvPr id="94" name="Picture 93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5" name="Picture 94" descr="Spy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562" y="3105923"/>
              <a:ext cx="551016" cy="781046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6" name="Picture 95" descr="Resistance6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760" y="2945133"/>
              <a:ext cx="401585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7" name="Picture 96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8" name="Picture 97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99" name="Group 98"/>
          <p:cNvGrpSpPr/>
          <p:nvPr/>
        </p:nvGrpSpPr>
        <p:grpSpPr>
          <a:xfrm>
            <a:off x="5119714" y="5200468"/>
            <a:ext cx="1602642" cy="1007270"/>
            <a:chOff x="1960562" y="2945133"/>
            <a:chExt cx="1811950" cy="1138821"/>
          </a:xfrm>
        </p:grpSpPr>
        <p:pic>
          <p:nvPicPr>
            <p:cNvPr id="100" name="Picture 99" descr="Spy1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2018" y="2945133"/>
              <a:ext cx="401585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1" name="Picture 100" descr="Spy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562" y="3105923"/>
              <a:ext cx="551016" cy="781046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2" name="Picture 101" descr="Resistance6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760" y="2945133"/>
              <a:ext cx="401585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3" name="Picture 102" descr="Resistance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4" name="Picture 103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105" name="Group 104"/>
          <p:cNvGrpSpPr/>
          <p:nvPr/>
        </p:nvGrpSpPr>
        <p:grpSpPr>
          <a:xfrm>
            <a:off x="6984707" y="5200311"/>
            <a:ext cx="1602642" cy="1007270"/>
            <a:chOff x="1960562" y="2945133"/>
            <a:chExt cx="1811950" cy="1138821"/>
          </a:xfrm>
        </p:grpSpPr>
        <p:pic>
          <p:nvPicPr>
            <p:cNvPr id="106" name="Picture 105" descr="Spy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2018" y="2945133"/>
              <a:ext cx="401585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7" name="Picture 106" descr="Spy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562" y="3105923"/>
              <a:ext cx="551016" cy="781046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8" name="Picture 107" descr="Resistance6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1760" y="2945133"/>
              <a:ext cx="401585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9" name="Picture 108" descr="Resistance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10" name="Picture 109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sp>
        <p:nvSpPr>
          <p:cNvPr id="111" name="TextBox 110"/>
          <p:cNvSpPr txBox="1"/>
          <p:nvPr/>
        </p:nvSpPr>
        <p:spPr>
          <a:xfrm>
            <a:off x="8587349" y="3048000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587349" y="4162405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587349" y="5314533"/>
            <a:ext cx="378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471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40" grpId="0"/>
      <p:bldP spid="41" grpId="0"/>
      <p:bldP spid="42" grpId="0"/>
      <p:bldP spid="56" grpId="0"/>
      <p:bldP spid="111" grpId="0"/>
      <p:bldP spid="112" grpId="0"/>
      <p:bldP spid="1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71600"/>
            <a:ext cx="8229600" cy="1295400"/>
          </a:xfrm>
        </p:spPr>
        <p:txBody>
          <a:bodyPr/>
          <a:lstStyle/>
          <a:p>
            <a:r>
              <a:rPr lang="en-GB" dirty="0"/>
              <a:t>Spies have </a:t>
            </a:r>
            <a:r>
              <a:rPr lang="en-GB" b="1" dirty="0">
                <a:solidFill>
                  <a:schemeClr val="accent1"/>
                </a:solidFill>
              </a:rPr>
              <a:t>perfect information</a:t>
            </a:r>
            <a:r>
              <a:rPr lang="en-GB" dirty="0"/>
              <a:t>, so the information set is a </a:t>
            </a:r>
            <a:r>
              <a:rPr lang="en-GB" b="1" dirty="0">
                <a:solidFill>
                  <a:schemeClr val="accent1"/>
                </a:solidFill>
              </a:rPr>
              <a:t>singleton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3320534"/>
            <a:ext cx="135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Actual state: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4888468"/>
            <a:ext cx="139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Observation: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29200" y="2482334"/>
            <a:ext cx="169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set: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24400" y="3048000"/>
            <a:ext cx="5389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</p:txBody>
      </p:sp>
      <p:grpSp>
        <p:nvGrpSpPr>
          <p:cNvPr id="4" name="Group 83"/>
          <p:cNvGrpSpPr/>
          <p:nvPr/>
        </p:nvGrpSpPr>
        <p:grpSpPr>
          <a:xfrm>
            <a:off x="1960561" y="2945133"/>
            <a:ext cx="2171399" cy="1364737"/>
            <a:chOff x="1960562" y="2945133"/>
            <a:chExt cx="1811950" cy="1138821"/>
          </a:xfrm>
        </p:grpSpPr>
        <p:pic>
          <p:nvPicPr>
            <p:cNvPr id="79" name="Picture 78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0" name="Picture 79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1" name="Picture 80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2" name="Picture 81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3" name="Picture 82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5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sp>
        <p:nvSpPr>
          <p:cNvPr id="113" name="TextBox 112"/>
          <p:cNvSpPr txBox="1"/>
          <p:nvPr/>
        </p:nvSpPr>
        <p:spPr>
          <a:xfrm>
            <a:off x="7463479" y="3048000"/>
            <a:ext cx="5389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  <p:grpSp>
        <p:nvGrpSpPr>
          <p:cNvPr id="62" name="Group 83"/>
          <p:cNvGrpSpPr/>
          <p:nvPr/>
        </p:nvGrpSpPr>
        <p:grpSpPr>
          <a:xfrm>
            <a:off x="1960561" y="4518099"/>
            <a:ext cx="2171399" cy="1364737"/>
            <a:chOff x="1960562" y="2945133"/>
            <a:chExt cx="1811950" cy="1138821"/>
          </a:xfrm>
        </p:grpSpPr>
        <p:pic>
          <p:nvPicPr>
            <p:cNvPr id="63" name="Picture 62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8" name="Picture 67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9" name="Picture 68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0" name="Picture 69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1" name="Picture 70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5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72" name="Group 83"/>
          <p:cNvGrpSpPr/>
          <p:nvPr/>
        </p:nvGrpSpPr>
        <p:grpSpPr>
          <a:xfrm>
            <a:off x="5292080" y="3155084"/>
            <a:ext cx="2171399" cy="1364737"/>
            <a:chOff x="1960562" y="2945133"/>
            <a:chExt cx="1811950" cy="1138821"/>
          </a:xfrm>
        </p:grpSpPr>
        <p:pic>
          <p:nvPicPr>
            <p:cNvPr id="73" name="Picture 72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4" name="Picture 73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5" name="Picture 74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6" name="Picture 75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7" name="Picture 76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5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17419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40" grpId="0"/>
      <p:bldP spid="1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algn="ctr"/>
            <a:r>
              <a:rPr lang="en-GB" dirty="0"/>
              <a:t>Information Set MCTS (ISMCTS)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330825" y="3037512"/>
            <a:ext cx="2809182" cy="602601"/>
            <a:chOff x="1181552" y="3326193"/>
            <a:chExt cx="1189709" cy="255206"/>
          </a:xfrm>
          <a:solidFill>
            <a:schemeClr val="bg1"/>
          </a:solidFill>
        </p:grpSpPr>
        <p:sp>
          <p:nvSpPr>
            <p:cNvPr id="248" name="Line 13"/>
            <p:cNvSpPr>
              <a:spLocks noChangeShapeType="1"/>
            </p:cNvSpPr>
            <p:nvPr/>
          </p:nvSpPr>
          <p:spPr bwMode="auto">
            <a:xfrm>
              <a:off x="1760521" y="3374047"/>
              <a:ext cx="610740" cy="20735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Freeform 219"/>
            <p:cNvSpPr>
              <a:spLocks/>
            </p:cNvSpPr>
            <p:nvPr/>
          </p:nvSpPr>
          <p:spPr bwMode="auto">
            <a:xfrm>
              <a:off x="1704821" y="3326193"/>
              <a:ext cx="119245" cy="102771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Freeform 220"/>
            <p:cNvSpPr>
              <a:spLocks/>
            </p:cNvSpPr>
            <p:nvPr/>
          </p:nvSpPr>
          <p:spPr bwMode="auto">
            <a:xfrm>
              <a:off x="1704821" y="3326193"/>
              <a:ext cx="119245" cy="102771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Line 221"/>
            <p:cNvSpPr>
              <a:spLocks noChangeShapeType="1"/>
            </p:cNvSpPr>
            <p:nvPr/>
          </p:nvSpPr>
          <p:spPr bwMode="auto">
            <a:xfrm flipH="1">
              <a:off x="1181552" y="3381892"/>
              <a:ext cx="547587" cy="199507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Line 222"/>
            <p:cNvSpPr>
              <a:spLocks noChangeShapeType="1"/>
            </p:cNvSpPr>
            <p:nvPr/>
          </p:nvSpPr>
          <p:spPr bwMode="auto">
            <a:xfrm>
              <a:off x="1760522" y="3428964"/>
              <a:ext cx="3922" cy="15243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Line 8"/>
          <p:cNvSpPr>
            <a:spLocks noChangeShapeType="1"/>
          </p:cNvSpPr>
          <p:nvPr/>
        </p:nvSpPr>
        <p:spPr bwMode="auto">
          <a:xfrm flipH="1">
            <a:off x="2638027" y="4799723"/>
            <a:ext cx="55572" cy="92619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>
            <a:off x="4060678" y="4799723"/>
            <a:ext cx="57425" cy="92619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6046459" y="4799723"/>
            <a:ext cx="37048" cy="92619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>
            <a:off x="2412033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7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7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17"/>
          <p:cNvSpPr>
            <a:spLocks/>
          </p:cNvSpPr>
          <p:nvPr/>
        </p:nvSpPr>
        <p:spPr bwMode="auto">
          <a:xfrm>
            <a:off x="2412033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7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7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8"/>
          <p:cNvSpPr>
            <a:spLocks/>
          </p:cNvSpPr>
          <p:nvPr/>
        </p:nvSpPr>
        <p:spPr bwMode="auto">
          <a:xfrm>
            <a:off x="2619503" y="5173910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8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8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19"/>
          <p:cNvSpPr>
            <a:spLocks/>
          </p:cNvSpPr>
          <p:nvPr/>
        </p:nvSpPr>
        <p:spPr bwMode="auto">
          <a:xfrm>
            <a:off x="2619503" y="5173910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8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8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2412033" y="5529573"/>
            <a:ext cx="281565" cy="242666"/>
          </a:xfrm>
          <a:custGeom>
            <a:avLst/>
            <a:gdLst>
              <a:gd name="T0" fmla="*/ 0 w 152"/>
              <a:gd name="T1" fmla="*/ 0 h 131"/>
              <a:gd name="T2" fmla="*/ 152 w 152"/>
              <a:gd name="T3" fmla="*/ 0 h 131"/>
              <a:gd name="T4" fmla="*/ 71 w 152"/>
              <a:gd name="T5" fmla="*/ 131 h 131"/>
              <a:gd name="T6" fmla="*/ 0 w 152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0" y="0"/>
                </a:moveTo>
                <a:lnTo>
                  <a:pt x="152" y="0"/>
                </a:lnTo>
                <a:lnTo>
                  <a:pt x="71" y="13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23"/>
          <p:cNvSpPr>
            <a:spLocks/>
          </p:cNvSpPr>
          <p:nvPr/>
        </p:nvSpPr>
        <p:spPr bwMode="auto">
          <a:xfrm>
            <a:off x="2412033" y="5529573"/>
            <a:ext cx="281565" cy="242666"/>
          </a:xfrm>
          <a:custGeom>
            <a:avLst/>
            <a:gdLst>
              <a:gd name="T0" fmla="*/ 0 w 152"/>
              <a:gd name="T1" fmla="*/ 0 h 131"/>
              <a:gd name="T2" fmla="*/ 152 w 152"/>
              <a:gd name="T3" fmla="*/ 0 h 131"/>
              <a:gd name="T4" fmla="*/ 71 w 152"/>
              <a:gd name="T5" fmla="*/ 131 h 131"/>
              <a:gd name="T6" fmla="*/ 0 w 152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0" y="0"/>
                </a:moveTo>
                <a:lnTo>
                  <a:pt x="152" y="0"/>
                </a:lnTo>
                <a:lnTo>
                  <a:pt x="71" y="13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26"/>
          <p:cNvSpPr>
            <a:spLocks/>
          </p:cNvSpPr>
          <p:nvPr/>
        </p:nvSpPr>
        <p:spPr bwMode="auto">
          <a:xfrm>
            <a:off x="2825119" y="5529573"/>
            <a:ext cx="279714" cy="242666"/>
          </a:xfrm>
          <a:custGeom>
            <a:avLst/>
            <a:gdLst>
              <a:gd name="T0" fmla="*/ 0 w 151"/>
              <a:gd name="T1" fmla="*/ 0 h 131"/>
              <a:gd name="T2" fmla="*/ 151 w 151"/>
              <a:gd name="T3" fmla="*/ 0 h 131"/>
              <a:gd name="T4" fmla="*/ 81 w 151"/>
              <a:gd name="T5" fmla="*/ 131 h 131"/>
              <a:gd name="T6" fmla="*/ 0 w 151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0" y="0"/>
                </a:moveTo>
                <a:lnTo>
                  <a:pt x="151" y="0"/>
                </a:lnTo>
                <a:lnTo>
                  <a:pt x="81" y="13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>
            <a:off x="2825119" y="5529573"/>
            <a:ext cx="279714" cy="242666"/>
          </a:xfrm>
          <a:custGeom>
            <a:avLst/>
            <a:gdLst>
              <a:gd name="T0" fmla="*/ 0 w 151"/>
              <a:gd name="T1" fmla="*/ 0 h 131"/>
              <a:gd name="T2" fmla="*/ 151 w 151"/>
              <a:gd name="T3" fmla="*/ 0 h 131"/>
              <a:gd name="T4" fmla="*/ 81 w 151"/>
              <a:gd name="T5" fmla="*/ 131 h 131"/>
              <a:gd name="T6" fmla="*/ 0 w 151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0" y="0"/>
                </a:moveTo>
                <a:lnTo>
                  <a:pt x="151" y="0"/>
                </a:lnTo>
                <a:lnTo>
                  <a:pt x="81" y="13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2619503" y="5809285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Freeform 33"/>
          <p:cNvSpPr>
            <a:spLocks/>
          </p:cNvSpPr>
          <p:nvPr/>
        </p:nvSpPr>
        <p:spPr bwMode="auto">
          <a:xfrm>
            <a:off x="2619503" y="5809285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 34"/>
          <p:cNvSpPr>
            <a:spLocks/>
          </p:cNvSpPr>
          <p:nvPr/>
        </p:nvSpPr>
        <p:spPr bwMode="auto">
          <a:xfrm>
            <a:off x="2975166" y="5809285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35"/>
          <p:cNvSpPr>
            <a:spLocks/>
          </p:cNvSpPr>
          <p:nvPr/>
        </p:nvSpPr>
        <p:spPr bwMode="auto">
          <a:xfrm>
            <a:off x="2975166" y="5809285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2599125" y="5060913"/>
            <a:ext cx="131521" cy="187092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 flipH="1">
            <a:off x="2619503" y="5416574"/>
            <a:ext cx="74096" cy="11299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2825119" y="5416574"/>
            <a:ext cx="74096" cy="11299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2580601" y="5696288"/>
            <a:ext cx="131521" cy="187092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3012214" y="5716665"/>
            <a:ext cx="55572" cy="148193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H="1">
            <a:off x="3462348" y="5659240"/>
            <a:ext cx="92619" cy="281565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flipH="1">
            <a:off x="3760586" y="5023865"/>
            <a:ext cx="225994" cy="281565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Freeform 45"/>
          <p:cNvSpPr>
            <a:spLocks/>
          </p:cNvSpPr>
          <p:nvPr/>
        </p:nvSpPr>
        <p:spPr bwMode="auto">
          <a:xfrm>
            <a:off x="3836535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8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8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Freeform 46"/>
          <p:cNvSpPr>
            <a:spLocks/>
          </p:cNvSpPr>
          <p:nvPr/>
        </p:nvSpPr>
        <p:spPr bwMode="auto">
          <a:xfrm>
            <a:off x="3836535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8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8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Freeform 47"/>
          <p:cNvSpPr>
            <a:spLocks/>
          </p:cNvSpPr>
          <p:nvPr/>
        </p:nvSpPr>
        <p:spPr bwMode="auto">
          <a:xfrm>
            <a:off x="4042154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8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8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Freeform 48"/>
          <p:cNvSpPr>
            <a:spLocks/>
          </p:cNvSpPr>
          <p:nvPr/>
        </p:nvSpPr>
        <p:spPr bwMode="auto">
          <a:xfrm>
            <a:off x="4042154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8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8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Freeform 49"/>
          <p:cNvSpPr>
            <a:spLocks/>
          </p:cNvSpPr>
          <p:nvPr/>
        </p:nvSpPr>
        <p:spPr bwMode="auto">
          <a:xfrm>
            <a:off x="3630919" y="5192434"/>
            <a:ext cx="279714" cy="224142"/>
          </a:xfrm>
          <a:custGeom>
            <a:avLst/>
            <a:gdLst>
              <a:gd name="T0" fmla="*/ 151 w 151"/>
              <a:gd name="T1" fmla="*/ 121 h 121"/>
              <a:gd name="T2" fmla="*/ 0 w 151"/>
              <a:gd name="T3" fmla="*/ 121 h 121"/>
              <a:gd name="T4" fmla="*/ 70 w 151"/>
              <a:gd name="T5" fmla="*/ 0 h 121"/>
              <a:gd name="T6" fmla="*/ 151 w 15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151" y="121"/>
                </a:moveTo>
                <a:lnTo>
                  <a:pt x="0" y="121"/>
                </a:lnTo>
                <a:lnTo>
                  <a:pt x="70" y="0"/>
                </a:lnTo>
                <a:lnTo>
                  <a:pt x="151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Freeform 50"/>
          <p:cNvSpPr>
            <a:spLocks/>
          </p:cNvSpPr>
          <p:nvPr/>
        </p:nvSpPr>
        <p:spPr bwMode="auto">
          <a:xfrm>
            <a:off x="3630919" y="5192434"/>
            <a:ext cx="279714" cy="224142"/>
          </a:xfrm>
          <a:custGeom>
            <a:avLst/>
            <a:gdLst>
              <a:gd name="T0" fmla="*/ 151 w 151"/>
              <a:gd name="T1" fmla="*/ 121 h 121"/>
              <a:gd name="T2" fmla="*/ 0 w 151"/>
              <a:gd name="T3" fmla="*/ 121 h 121"/>
              <a:gd name="T4" fmla="*/ 70 w 151"/>
              <a:gd name="T5" fmla="*/ 0 h 121"/>
              <a:gd name="T6" fmla="*/ 151 w 15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151" y="121"/>
                </a:moveTo>
                <a:lnTo>
                  <a:pt x="0" y="121"/>
                </a:lnTo>
                <a:lnTo>
                  <a:pt x="70" y="0"/>
                </a:lnTo>
                <a:lnTo>
                  <a:pt x="151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Freeform 51"/>
          <p:cNvSpPr>
            <a:spLocks/>
          </p:cNvSpPr>
          <p:nvPr/>
        </p:nvSpPr>
        <p:spPr bwMode="auto">
          <a:xfrm>
            <a:off x="3836535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Freeform 52"/>
          <p:cNvSpPr>
            <a:spLocks/>
          </p:cNvSpPr>
          <p:nvPr/>
        </p:nvSpPr>
        <p:spPr bwMode="auto">
          <a:xfrm>
            <a:off x="3836535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Freeform 53"/>
          <p:cNvSpPr>
            <a:spLocks/>
          </p:cNvSpPr>
          <p:nvPr/>
        </p:nvSpPr>
        <p:spPr bwMode="auto">
          <a:xfrm>
            <a:off x="3404925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Freeform 54"/>
          <p:cNvSpPr>
            <a:spLocks/>
          </p:cNvSpPr>
          <p:nvPr/>
        </p:nvSpPr>
        <p:spPr bwMode="auto">
          <a:xfrm>
            <a:off x="3404925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Freeform 55"/>
          <p:cNvSpPr>
            <a:spLocks/>
          </p:cNvSpPr>
          <p:nvPr/>
        </p:nvSpPr>
        <p:spPr bwMode="auto">
          <a:xfrm>
            <a:off x="4266294" y="5548097"/>
            <a:ext cx="263042" cy="224142"/>
          </a:xfrm>
          <a:custGeom>
            <a:avLst/>
            <a:gdLst>
              <a:gd name="T0" fmla="*/ 0 w 142"/>
              <a:gd name="T1" fmla="*/ 0 h 121"/>
              <a:gd name="T2" fmla="*/ 142 w 142"/>
              <a:gd name="T3" fmla="*/ 0 h 121"/>
              <a:gd name="T4" fmla="*/ 71 w 142"/>
              <a:gd name="T5" fmla="*/ 121 h 121"/>
              <a:gd name="T6" fmla="*/ 0 w 14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" h="121">
                <a:moveTo>
                  <a:pt x="0" y="0"/>
                </a:moveTo>
                <a:lnTo>
                  <a:pt x="14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Freeform 56"/>
          <p:cNvSpPr>
            <a:spLocks/>
          </p:cNvSpPr>
          <p:nvPr/>
        </p:nvSpPr>
        <p:spPr bwMode="auto">
          <a:xfrm>
            <a:off x="4266294" y="5548097"/>
            <a:ext cx="263042" cy="224142"/>
          </a:xfrm>
          <a:custGeom>
            <a:avLst/>
            <a:gdLst>
              <a:gd name="T0" fmla="*/ 0 w 142"/>
              <a:gd name="T1" fmla="*/ 0 h 121"/>
              <a:gd name="T2" fmla="*/ 142 w 142"/>
              <a:gd name="T3" fmla="*/ 0 h 121"/>
              <a:gd name="T4" fmla="*/ 71 w 142"/>
              <a:gd name="T5" fmla="*/ 121 h 121"/>
              <a:gd name="T6" fmla="*/ 0 w 14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" h="121">
                <a:moveTo>
                  <a:pt x="0" y="0"/>
                </a:moveTo>
                <a:lnTo>
                  <a:pt x="14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Freeform 57"/>
          <p:cNvSpPr>
            <a:spLocks/>
          </p:cNvSpPr>
          <p:nvPr/>
        </p:nvSpPr>
        <p:spPr bwMode="auto">
          <a:xfrm>
            <a:off x="3686490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reeform 58"/>
          <p:cNvSpPr>
            <a:spLocks/>
          </p:cNvSpPr>
          <p:nvPr/>
        </p:nvSpPr>
        <p:spPr bwMode="auto">
          <a:xfrm>
            <a:off x="3686490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 59"/>
          <p:cNvSpPr>
            <a:spLocks/>
          </p:cNvSpPr>
          <p:nvPr/>
        </p:nvSpPr>
        <p:spPr bwMode="auto">
          <a:xfrm>
            <a:off x="3330827" y="582780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1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1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Freeform 60"/>
          <p:cNvSpPr>
            <a:spLocks/>
          </p:cNvSpPr>
          <p:nvPr/>
        </p:nvSpPr>
        <p:spPr bwMode="auto">
          <a:xfrm>
            <a:off x="3330827" y="582780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1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1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 61"/>
          <p:cNvSpPr>
            <a:spLocks/>
          </p:cNvSpPr>
          <p:nvPr/>
        </p:nvSpPr>
        <p:spPr bwMode="auto">
          <a:xfrm>
            <a:off x="4042154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Freeform 62"/>
          <p:cNvSpPr>
            <a:spLocks/>
          </p:cNvSpPr>
          <p:nvPr/>
        </p:nvSpPr>
        <p:spPr bwMode="auto">
          <a:xfrm>
            <a:off x="4042154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Freeform 63"/>
          <p:cNvSpPr>
            <a:spLocks/>
          </p:cNvSpPr>
          <p:nvPr/>
        </p:nvSpPr>
        <p:spPr bwMode="auto">
          <a:xfrm>
            <a:off x="4397815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Freeform 64"/>
          <p:cNvSpPr>
            <a:spLocks/>
          </p:cNvSpPr>
          <p:nvPr/>
        </p:nvSpPr>
        <p:spPr bwMode="auto">
          <a:xfrm>
            <a:off x="4397815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Line 65"/>
          <p:cNvSpPr>
            <a:spLocks noChangeShapeType="1"/>
          </p:cNvSpPr>
          <p:nvPr/>
        </p:nvSpPr>
        <p:spPr bwMode="auto">
          <a:xfrm>
            <a:off x="4023630" y="5079437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Line 66"/>
          <p:cNvSpPr>
            <a:spLocks noChangeShapeType="1"/>
          </p:cNvSpPr>
          <p:nvPr/>
        </p:nvSpPr>
        <p:spPr bwMode="auto">
          <a:xfrm flipH="1">
            <a:off x="3630919" y="5416574"/>
            <a:ext cx="55572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Line 67"/>
          <p:cNvSpPr>
            <a:spLocks noChangeShapeType="1"/>
          </p:cNvSpPr>
          <p:nvPr/>
        </p:nvSpPr>
        <p:spPr bwMode="auto">
          <a:xfrm flipH="1">
            <a:off x="4042154" y="5416574"/>
            <a:ext cx="75949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Line 68"/>
          <p:cNvSpPr>
            <a:spLocks noChangeShapeType="1"/>
          </p:cNvSpPr>
          <p:nvPr/>
        </p:nvSpPr>
        <p:spPr bwMode="auto">
          <a:xfrm>
            <a:off x="3592017" y="5696288"/>
            <a:ext cx="187092" cy="2074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Line 69"/>
          <p:cNvSpPr>
            <a:spLocks noChangeShapeType="1"/>
          </p:cNvSpPr>
          <p:nvPr/>
        </p:nvSpPr>
        <p:spPr bwMode="auto">
          <a:xfrm>
            <a:off x="4023630" y="5716665"/>
            <a:ext cx="112997" cy="16671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4434865" y="5716665"/>
            <a:ext cx="75949" cy="16671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Freeform 102"/>
          <p:cNvSpPr>
            <a:spLocks/>
          </p:cNvSpPr>
          <p:nvPr/>
        </p:nvSpPr>
        <p:spPr bwMode="auto">
          <a:xfrm>
            <a:off x="6720736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8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8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Freeform 103"/>
          <p:cNvSpPr>
            <a:spLocks/>
          </p:cNvSpPr>
          <p:nvPr/>
        </p:nvSpPr>
        <p:spPr bwMode="auto">
          <a:xfrm>
            <a:off x="6720736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8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8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Freeform 104"/>
          <p:cNvSpPr>
            <a:spLocks/>
          </p:cNvSpPr>
          <p:nvPr/>
        </p:nvSpPr>
        <p:spPr bwMode="auto">
          <a:xfrm>
            <a:off x="6946732" y="5192434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Freeform 105"/>
          <p:cNvSpPr>
            <a:spLocks/>
          </p:cNvSpPr>
          <p:nvPr/>
        </p:nvSpPr>
        <p:spPr bwMode="auto">
          <a:xfrm>
            <a:off x="6946732" y="5192434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Freeform 106"/>
          <p:cNvSpPr>
            <a:spLocks/>
          </p:cNvSpPr>
          <p:nvPr/>
        </p:nvSpPr>
        <p:spPr bwMode="auto">
          <a:xfrm>
            <a:off x="6515119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8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8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>
            <a:off x="6720736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6720736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7152348" y="5548097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7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>
            <a:off x="7152348" y="5548097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7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Freeform 118"/>
          <p:cNvSpPr>
            <a:spLocks/>
          </p:cNvSpPr>
          <p:nvPr/>
        </p:nvSpPr>
        <p:spPr bwMode="auto">
          <a:xfrm>
            <a:off x="6926354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Freeform 119"/>
          <p:cNvSpPr>
            <a:spLocks/>
          </p:cNvSpPr>
          <p:nvPr/>
        </p:nvSpPr>
        <p:spPr bwMode="auto">
          <a:xfrm>
            <a:off x="6926354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Freeform 120"/>
          <p:cNvSpPr>
            <a:spLocks/>
          </p:cNvSpPr>
          <p:nvPr/>
        </p:nvSpPr>
        <p:spPr bwMode="auto">
          <a:xfrm>
            <a:off x="7283869" y="582780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8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8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Freeform 121"/>
          <p:cNvSpPr>
            <a:spLocks/>
          </p:cNvSpPr>
          <p:nvPr/>
        </p:nvSpPr>
        <p:spPr bwMode="auto">
          <a:xfrm>
            <a:off x="7283869" y="582780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8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8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Line 122"/>
          <p:cNvSpPr>
            <a:spLocks noChangeShapeType="1"/>
          </p:cNvSpPr>
          <p:nvPr/>
        </p:nvSpPr>
        <p:spPr bwMode="auto">
          <a:xfrm>
            <a:off x="6907830" y="5079437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Line 124"/>
          <p:cNvSpPr>
            <a:spLocks noChangeShapeType="1"/>
          </p:cNvSpPr>
          <p:nvPr/>
        </p:nvSpPr>
        <p:spPr bwMode="auto">
          <a:xfrm flipH="1">
            <a:off x="6946732" y="5416574"/>
            <a:ext cx="55572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Line 125"/>
          <p:cNvSpPr>
            <a:spLocks noChangeShapeType="1"/>
          </p:cNvSpPr>
          <p:nvPr/>
        </p:nvSpPr>
        <p:spPr bwMode="auto">
          <a:xfrm>
            <a:off x="7152348" y="5416574"/>
            <a:ext cx="55572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Line 127"/>
          <p:cNvSpPr>
            <a:spLocks noChangeShapeType="1"/>
          </p:cNvSpPr>
          <p:nvPr/>
        </p:nvSpPr>
        <p:spPr bwMode="auto">
          <a:xfrm>
            <a:off x="6907830" y="5716665"/>
            <a:ext cx="112997" cy="16671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Line 128"/>
          <p:cNvSpPr>
            <a:spLocks noChangeShapeType="1"/>
          </p:cNvSpPr>
          <p:nvPr/>
        </p:nvSpPr>
        <p:spPr bwMode="auto">
          <a:xfrm>
            <a:off x="7320917" y="5716665"/>
            <a:ext cx="74096" cy="16671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Line 129"/>
          <p:cNvSpPr>
            <a:spLocks noChangeShapeType="1"/>
          </p:cNvSpPr>
          <p:nvPr/>
        </p:nvSpPr>
        <p:spPr bwMode="auto">
          <a:xfrm flipH="1">
            <a:off x="2767696" y="4388488"/>
            <a:ext cx="94473" cy="279714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Line 130"/>
          <p:cNvSpPr>
            <a:spLocks noChangeShapeType="1"/>
          </p:cNvSpPr>
          <p:nvPr/>
        </p:nvSpPr>
        <p:spPr bwMode="auto">
          <a:xfrm flipH="1">
            <a:off x="3067786" y="3753113"/>
            <a:ext cx="225994" cy="279714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Freeform 131"/>
          <p:cNvSpPr>
            <a:spLocks/>
          </p:cNvSpPr>
          <p:nvPr/>
        </p:nvSpPr>
        <p:spPr bwMode="auto">
          <a:xfrm>
            <a:off x="3143735" y="3640116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8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Freeform 132"/>
          <p:cNvSpPr>
            <a:spLocks/>
          </p:cNvSpPr>
          <p:nvPr/>
        </p:nvSpPr>
        <p:spPr bwMode="auto">
          <a:xfrm>
            <a:off x="3143735" y="3640116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8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Freeform 135"/>
          <p:cNvSpPr>
            <a:spLocks/>
          </p:cNvSpPr>
          <p:nvPr/>
        </p:nvSpPr>
        <p:spPr bwMode="auto">
          <a:xfrm>
            <a:off x="2936265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Freeform 136"/>
          <p:cNvSpPr>
            <a:spLocks/>
          </p:cNvSpPr>
          <p:nvPr/>
        </p:nvSpPr>
        <p:spPr bwMode="auto">
          <a:xfrm>
            <a:off x="2936265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Freeform 139"/>
          <p:cNvSpPr>
            <a:spLocks/>
          </p:cNvSpPr>
          <p:nvPr/>
        </p:nvSpPr>
        <p:spPr bwMode="auto">
          <a:xfrm>
            <a:off x="2712122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Freeform 140"/>
          <p:cNvSpPr>
            <a:spLocks/>
          </p:cNvSpPr>
          <p:nvPr/>
        </p:nvSpPr>
        <p:spPr bwMode="auto">
          <a:xfrm>
            <a:off x="2712122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Freeform 143"/>
          <p:cNvSpPr>
            <a:spLocks/>
          </p:cNvSpPr>
          <p:nvPr/>
        </p:nvSpPr>
        <p:spPr bwMode="auto">
          <a:xfrm>
            <a:off x="2993690" y="455705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1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1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Freeform 144"/>
          <p:cNvSpPr>
            <a:spLocks/>
          </p:cNvSpPr>
          <p:nvPr/>
        </p:nvSpPr>
        <p:spPr bwMode="auto">
          <a:xfrm>
            <a:off x="2993690" y="455705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1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1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Freeform 145"/>
          <p:cNvSpPr>
            <a:spLocks/>
          </p:cNvSpPr>
          <p:nvPr/>
        </p:nvSpPr>
        <p:spPr bwMode="auto">
          <a:xfrm>
            <a:off x="2638027" y="455705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Freeform 146"/>
          <p:cNvSpPr>
            <a:spLocks/>
          </p:cNvSpPr>
          <p:nvPr/>
        </p:nvSpPr>
        <p:spPr bwMode="auto">
          <a:xfrm>
            <a:off x="2638027" y="455705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Line 152"/>
          <p:cNvSpPr>
            <a:spLocks noChangeShapeType="1"/>
          </p:cNvSpPr>
          <p:nvPr/>
        </p:nvSpPr>
        <p:spPr bwMode="auto">
          <a:xfrm flipH="1">
            <a:off x="2936265" y="4145824"/>
            <a:ext cx="75949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Line 155"/>
          <p:cNvSpPr>
            <a:spLocks noChangeShapeType="1"/>
          </p:cNvSpPr>
          <p:nvPr/>
        </p:nvSpPr>
        <p:spPr bwMode="auto">
          <a:xfrm>
            <a:off x="2899217" y="4425536"/>
            <a:ext cx="187092" cy="205616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Freeform 158"/>
          <p:cNvSpPr>
            <a:spLocks/>
          </p:cNvSpPr>
          <p:nvPr/>
        </p:nvSpPr>
        <p:spPr bwMode="auto">
          <a:xfrm>
            <a:off x="4192198" y="4388488"/>
            <a:ext cx="94473" cy="279714"/>
          </a:xfrm>
          <a:custGeom>
            <a:avLst/>
            <a:gdLst>
              <a:gd name="T0" fmla="*/ 51 w 51"/>
              <a:gd name="T1" fmla="*/ 0 h 151"/>
              <a:gd name="T2" fmla="*/ 0 w 51"/>
              <a:gd name="T3" fmla="*/ 151 h 151"/>
              <a:gd name="T4" fmla="*/ 51 w 51"/>
              <a:gd name="T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1" h="151">
                <a:moveTo>
                  <a:pt x="51" y="0"/>
                </a:moveTo>
                <a:lnTo>
                  <a:pt x="0" y="151"/>
                </a:lnTo>
                <a:lnTo>
                  <a:pt x="51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Freeform 159"/>
          <p:cNvSpPr>
            <a:spLocks/>
          </p:cNvSpPr>
          <p:nvPr/>
        </p:nvSpPr>
        <p:spPr bwMode="auto">
          <a:xfrm>
            <a:off x="4192198" y="4388488"/>
            <a:ext cx="94473" cy="279714"/>
          </a:xfrm>
          <a:custGeom>
            <a:avLst/>
            <a:gdLst>
              <a:gd name="T0" fmla="*/ 51 w 51"/>
              <a:gd name="T1" fmla="*/ 0 h 151"/>
              <a:gd name="T2" fmla="*/ 0 w 51"/>
              <a:gd name="T3" fmla="*/ 151 h 151"/>
              <a:gd name="T4" fmla="*/ 51 w 51"/>
              <a:gd name="T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1" h="151">
                <a:moveTo>
                  <a:pt x="51" y="0"/>
                </a:moveTo>
                <a:lnTo>
                  <a:pt x="0" y="151"/>
                </a:lnTo>
                <a:lnTo>
                  <a:pt x="51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Line 160"/>
          <p:cNvSpPr>
            <a:spLocks noChangeShapeType="1"/>
          </p:cNvSpPr>
          <p:nvPr/>
        </p:nvSpPr>
        <p:spPr bwMode="auto">
          <a:xfrm flipH="1">
            <a:off x="4492288" y="3753113"/>
            <a:ext cx="224143" cy="279714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Freeform 161"/>
          <p:cNvSpPr>
            <a:spLocks/>
          </p:cNvSpPr>
          <p:nvPr/>
        </p:nvSpPr>
        <p:spPr bwMode="auto">
          <a:xfrm>
            <a:off x="4566385" y="3640116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Freeform 162"/>
          <p:cNvSpPr>
            <a:spLocks/>
          </p:cNvSpPr>
          <p:nvPr/>
        </p:nvSpPr>
        <p:spPr bwMode="auto">
          <a:xfrm>
            <a:off x="4566385" y="3640116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Freeform 165"/>
          <p:cNvSpPr>
            <a:spLocks/>
          </p:cNvSpPr>
          <p:nvPr/>
        </p:nvSpPr>
        <p:spPr bwMode="auto">
          <a:xfrm>
            <a:off x="4360767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Freeform 166"/>
          <p:cNvSpPr>
            <a:spLocks/>
          </p:cNvSpPr>
          <p:nvPr/>
        </p:nvSpPr>
        <p:spPr bwMode="auto">
          <a:xfrm>
            <a:off x="4360767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Freeform 169"/>
          <p:cNvSpPr>
            <a:spLocks/>
          </p:cNvSpPr>
          <p:nvPr/>
        </p:nvSpPr>
        <p:spPr bwMode="auto">
          <a:xfrm>
            <a:off x="4136627" y="4275491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8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Freeform 170"/>
          <p:cNvSpPr>
            <a:spLocks/>
          </p:cNvSpPr>
          <p:nvPr/>
        </p:nvSpPr>
        <p:spPr bwMode="auto">
          <a:xfrm>
            <a:off x="4136627" y="4275491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8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Freeform 173"/>
          <p:cNvSpPr>
            <a:spLocks/>
          </p:cNvSpPr>
          <p:nvPr/>
        </p:nvSpPr>
        <p:spPr bwMode="auto">
          <a:xfrm>
            <a:off x="4416338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Freeform 174"/>
          <p:cNvSpPr>
            <a:spLocks/>
          </p:cNvSpPr>
          <p:nvPr/>
        </p:nvSpPr>
        <p:spPr bwMode="auto">
          <a:xfrm>
            <a:off x="4416338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Freeform 175"/>
          <p:cNvSpPr>
            <a:spLocks/>
          </p:cNvSpPr>
          <p:nvPr/>
        </p:nvSpPr>
        <p:spPr bwMode="auto">
          <a:xfrm>
            <a:off x="4060678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Freeform 176"/>
          <p:cNvSpPr>
            <a:spLocks/>
          </p:cNvSpPr>
          <p:nvPr/>
        </p:nvSpPr>
        <p:spPr bwMode="auto">
          <a:xfrm>
            <a:off x="4060678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Line 182"/>
          <p:cNvSpPr>
            <a:spLocks noChangeShapeType="1"/>
          </p:cNvSpPr>
          <p:nvPr/>
        </p:nvSpPr>
        <p:spPr bwMode="auto">
          <a:xfrm flipH="1">
            <a:off x="4360767" y="4145824"/>
            <a:ext cx="74096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Line 185"/>
          <p:cNvSpPr>
            <a:spLocks noChangeShapeType="1"/>
          </p:cNvSpPr>
          <p:nvPr/>
        </p:nvSpPr>
        <p:spPr bwMode="auto">
          <a:xfrm>
            <a:off x="4323719" y="4425536"/>
            <a:ext cx="187092" cy="205616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Line 189"/>
          <p:cNvSpPr>
            <a:spLocks noChangeShapeType="1"/>
          </p:cNvSpPr>
          <p:nvPr/>
        </p:nvSpPr>
        <p:spPr bwMode="auto">
          <a:xfrm flipH="1">
            <a:off x="5933462" y="3753113"/>
            <a:ext cx="207470" cy="279714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Freeform 190"/>
          <p:cNvSpPr>
            <a:spLocks/>
          </p:cNvSpPr>
          <p:nvPr/>
        </p:nvSpPr>
        <p:spPr bwMode="auto">
          <a:xfrm>
            <a:off x="6009411" y="3640116"/>
            <a:ext cx="261190" cy="224142"/>
          </a:xfrm>
          <a:custGeom>
            <a:avLst/>
            <a:gdLst>
              <a:gd name="T0" fmla="*/ 0 w 141"/>
              <a:gd name="T1" fmla="*/ 0 h 121"/>
              <a:gd name="T2" fmla="*/ 141 w 141"/>
              <a:gd name="T3" fmla="*/ 0 h 121"/>
              <a:gd name="T4" fmla="*/ 71 w 141"/>
              <a:gd name="T5" fmla="*/ 121 h 121"/>
              <a:gd name="T6" fmla="*/ 0 w 14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0" y="0"/>
                </a:moveTo>
                <a:lnTo>
                  <a:pt x="14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Freeform 191"/>
          <p:cNvSpPr>
            <a:spLocks/>
          </p:cNvSpPr>
          <p:nvPr/>
        </p:nvSpPr>
        <p:spPr bwMode="auto">
          <a:xfrm>
            <a:off x="6009411" y="3640116"/>
            <a:ext cx="261190" cy="224142"/>
          </a:xfrm>
          <a:custGeom>
            <a:avLst/>
            <a:gdLst>
              <a:gd name="T0" fmla="*/ 0 w 141"/>
              <a:gd name="T1" fmla="*/ 0 h 121"/>
              <a:gd name="T2" fmla="*/ 141 w 141"/>
              <a:gd name="T3" fmla="*/ 0 h 121"/>
              <a:gd name="T4" fmla="*/ 71 w 141"/>
              <a:gd name="T5" fmla="*/ 121 h 121"/>
              <a:gd name="T6" fmla="*/ 0 w 14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0" y="0"/>
                </a:moveTo>
                <a:lnTo>
                  <a:pt x="14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Freeform 192"/>
          <p:cNvSpPr>
            <a:spLocks/>
          </p:cNvSpPr>
          <p:nvPr/>
        </p:nvSpPr>
        <p:spPr bwMode="auto">
          <a:xfrm>
            <a:off x="6215030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Freeform 193"/>
          <p:cNvSpPr>
            <a:spLocks/>
          </p:cNvSpPr>
          <p:nvPr/>
        </p:nvSpPr>
        <p:spPr bwMode="auto">
          <a:xfrm>
            <a:off x="6215030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Freeform 194"/>
          <p:cNvSpPr>
            <a:spLocks/>
          </p:cNvSpPr>
          <p:nvPr/>
        </p:nvSpPr>
        <p:spPr bwMode="auto">
          <a:xfrm>
            <a:off x="5803795" y="3921681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Freeform 195"/>
          <p:cNvSpPr>
            <a:spLocks/>
          </p:cNvSpPr>
          <p:nvPr/>
        </p:nvSpPr>
        <p:spPr bwMode="auto">
          <a:xfrm>
            <a:off x="5803795" y="3921681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Freeform 196"/>
          <p:cNvSpPr>
            <a:spLocks/>
          </p:cNvSpPr>
          <p:nvPr/>
        </p:nvSpPr>
        <p:spPr bwMode="auto">
          <a:xfrm>
            <a:off x="6009411" y="4275491"/>
            <a:ext cx="261190" cy="224142"/>
          </a:xfrm>
          <a:custGeom>
            <a:avLst/>
            <a:gdLst>
              <a:gd name="T0" fmla="*/ 0 w 141"/>
              <a:gd name="T1" fmla="*/ 0 h 121"/>
              <a:gd name="T2" fmla="*/ 141 w 141"/>
              <a:gd name="T3" fmla="*/ 0 h 121"/>
              <a:gd name="T4" fmla="*/ 71 w 141"/>
              <a:gd name="T5" fmla="*/ 121 h 121"/>
              <a:gd name="T6" fmla="*/ 0 w 14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0" y="0"/>
                </a:moveTo>
                <a:lnTo>
                  <a:pt x="14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Freeform 197"/>
          <p:cNvSpPr>
            <a:spLocks/>
          </p:cNvSpPr>
          <p:nvPr/>
        </p:nvSpPr>
        <p:spPr bwMode="auto">
          <a:xfrm>
            <a:off x="6009411" y="4275491"/>
            <a:ext cx="261190" cy="224142"/>
          </a:xfrm>
          <a:custGeom>
            <a:avLst/>
            <a:gdLst>
              <a:gd name="T0" fmla="*/ 0 w 141"/>
              <a:gd name="T1" fmla="*/ 0 h 121"/>
              <a:gd name="T2" fmla="*/ 141 w 141"/>
              <a:gd name="T3" fmla="*/ 0 h 121"/>
              <a:gd name="T4" fmla="*/ 71 w 141"/>
              <a:gd name="T5" fmla="*/ 121 h 121"/>
              <a:gd name="T6" fmla="*/ 0 w 14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0" y="0"/>
                </a:moveTo>
                <a:lnTo>
                  <a:pt x="14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Freeform 198"/>
          <p:cNvSpPr>
            <a:spLocks/>
          </p:cNvSpPr>
          <p:nvPr/>
        </p:nvSpPr>
        <p:spPr bwMode="auto">
          <a:xfrm>
            <a:off x="5577801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7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3" name="Freeform 199"/>
          <p:cNvSpPr>
            <a:spLocks/>
          </p:cNvSpPr>
          <p:nvPr/>
        </p:nvSpPr>
        <p:spPr bwMode="auto">
          <a:xfrm>
            <a:off x="5577801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7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Freeform 200"/>
          <p:cNvSpPr>
            <a:spLocks/>
          </p:cNvSpPr>
          <p:nvPr/>
        </p:nvSpPr>
        <p:spPr bwMode="auto">
          <a:xfrm>
            <a:off x="6420646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7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Freeform 201"/>
          <p:cNvSpPr>
            <a:spLocks/>
          </p:cNvSpPr>
          <p:nvPr/>
        </p:nvSpPr>
        <p:spPr bwMode="auto">
          <a:xfrm>
            <a:off x="6420646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7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Freeform 202"/>
          <p:cNvSpPr>
            <a:spLocks/>
          </p:cNvSpPr>
          <p:nvPr/>
        </p:nvSpPr>
        <p:spPr bwMode="auto">
          <a:xfrm>
            <a:off x="5840843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Freeform 203"/>
          <p:cNvSpPr>
            <a:spLocks/>
          </p:cNvSpPr>
          <p:nvPr/>
        </p:nvSpPr>
        <p:spPr bwMode="auto">
          <a:xfrm>
            <a:off x="5840843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0" name="Freeform 206"/>
          <p:cNvSpPr>
            <a:spLocks/>
          </p:cNvSpPr>
          <p:nvPr/>
        </p:nvSpPr>
        <p:spPr bwMode="auto">
          <a:xfrm>
            <a:off x="6196504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1" name="Freeform 207"/>
          <p:cNvSpPr>
            <a:spLocks/>
          </p:cNvSpPr>
          <p:nvPr/>
        </p:nvSpPr>
        <p:spPr bwMode="auto">
          <a:xfrm>
            <a:off x="6196504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2" name="Freeform 209"/>
          <p:cNvSpPr>
            <a:spLocks/>
          </p:cNvSpPr>
          <p:nvPr/>
        </p:nvSpPr>
        <p:spPr bwMode="auto">
          <a:xfrm>
            <a:off x="6552167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3" name="Freeform 210"/>
          <p:cNvSpPr>
            <a:spLocks/>
          </p:cNvSpPr>
          <p:nvPr/>
        </p:nvSpPr>
        <p:spPr bwMode="auto">
          <a:xfrm>
            <a:off x="6552167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4" name="Line 211"/>
          <p:cNvSpPr>
            <a:spLocks noChangeShapeType="1"/>
          </p:cNvSpPr>
          <p:nvPr/>
        </p:nvSpPr>
        <p:spPr bwMode="auto">
          <a:xfrm>
            <a:off x="6177980" y="3808684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" name="Line 212"/>
          <p:cNvSpPr>
            <a:spLocks noChangeShapeType="1"/>
          </p:cNvSpPr>
          <p:nvPr/>
        </p:nvSpPr>
        <p:spPr bwMode="auto">
          <a:xfrm flipH="1">
            <a:off x="5785271" y="4145824"/>
            <a:ext cx="74096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6" name="Line 213"/>
          <p:cNvSpPr>
            <a:spLocks noChangeShapeType="1"/>
          </p:cNvSpPr>
          <p:nvPr/>
        </p:nvSpPr>
        <p:spPr bwMode="auto">
          <a:xfrm flipH="1">
            <a:off x="6215030" y="4145824"/>
            <a:ext cx="55572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7" name="Line 214"/>
          <p:cNvSpPr>
            <a:spLocks noChangeShapeType="1"/>
          </p:cNvSpPr>
          <p:nvPr/>
        </p:nvSpPr>
        <p:spPr bwMode="auto">
          <a:xfrm>
            <a:off x="6420646" y="4145824"/>
            <a:ext cx="75949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8" name="Line 215"/>
          <p:cNvSpPr>
            <a:spLocks noChangeShapeType="1"/>
          </p:cNvSpPr>
          <p:nvPr/>
        </p:nvSpPr>
        <p:spPr bwMode="auto">
          <a:xfrm>
            <a:off x="5746370" y="4425536"/>
            <a:ext cx="187092" cy="205616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" name="Line 216"/>
          <p:cNvSpPr>
            <a:spLocks noChangeShapeType="1"/>
          </p:cNvSpPr>
          <p:nvPr/>
        </p:nvSpPr>
        <p:spPr bwMode="auto">
          <a:xfrm>
            <a:off x="6177980" y="4444062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Line 217"/>
          <p:cNvSpPr>
            <a:spLocks noChangeShapeType="1"/>
          </p:cNvSpPr>
          <p:nvPr/>
        </p:nvSpPr>
        <p:spPr bwMode="auto">
          <a:xfrm>
            <a:off x="6589215" y="4444062"/>
            <a:ext cx="75949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Line 218"/>
          <p:cNvSpPr>
            <a:spLocks noChangeShapeType="1"/>
          </p:cNvSpPr>
          <p:nvPr/>
        </p:nvSpPr>
        <p:spPr bwMode="auto">
          <a:xfrm>
            <a:off x="4247770" y="5416574"/>
            <a:ext cx="75949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Line 231"/>
          <p:cNvSpPr>
            <a:spLocks noChangeShapeType="1"/>
          </p:cNvSpPr>
          <p:nvPr/>
        </p:nvSpPr>
        <p:spPr bwMode="auto">
          <a:xfrm flipH="1">
            <a:off x="5933462" y="5023865"/>
            <a:ext cx="207470" cy="281565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" name="Freeform 232"/>
          <p:cNvSpPr>
            <a:spLocks/>
          </p:cNvSpPr>
          <p:nvPr/>
        </p:nvSpPr>
        <p:spPr bwMode="auto">
          <a:xfrm>
            <a:off x="6009411" y="4892344"/>
            <a:ext cx="261190" cy="244518"/>
          </a:xfrm>
          <a:custGeom>
            <a:avLst/>
            <a:gdLst>
              <a:gd name="T0" fmla="*/ 0 w 141"/>
              <a:gd name="T1" fmla="*/ 0 h 132"/>
              <a:gd name="T2" fmla="*/ 141 w 141"/>
              <a:gd name="T3" fmla="*/ 0 h 132"/>
              <a:gd name="T4" fmla="*/ 71 w 141"/>
              <a:gd name="T5" fmla="*/ 132 h 132"/>
              <a:gd name="T6" fmla="*/ 0 w 141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32">
                <a:moveTo>
                  <a:pt x="0" y="0"/>
                </a:moveTo>
                <a:lnTo>
                  <a:pt x="141" y="0"/>
                </a:lnTo>
                <a:lnTo>
                  <a:pt x="7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Freeform 233"/>
          <p:cNvSpPr>
            <a:spLocks/>
          </p:cNvSpPr>
          <p:nvPr/>
        </p:nvSpPr>
        <p:spPr bwMode="auto">
          <a:xfrm>
            <a:off x="6009411" y="4892344"/>
            <a:ext cx="261190" cy="244518"/>
          </a:xfrm>
          <a:custGeom>
            <a:avLst/>
            <a:gdLst>
              <a:gd name="T0" fmla="*/ 0 w 141"/>
              <a:gd name="T1" fmla="*/ 0 h 132"/>
              <a:gd name="T2" fmla="*/ 141 w 141"/>
              <a:gd name="T3" fmla="*/ 0 h 132"/>
              <a:gd name="T4" fmla="*/ 71 w 141"/>
              <a:gd name="T5" fmla="*/ 132 h 132"/>
              <a:gd name="T6" fmla="*/ 0 w 141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32">
                <a:moveTo>
                  <a:pt x="0" y="0"/>
                </a:moveTo>
                <a:lnTo>
                  <a:pt x="141" y="0"/>
                </a:lnTo>
                <a:lnTo>
                  <a:pt x="7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3" name="Freeform 234"/>
          <p:cNvSpPr>
            <a:spLocks/>
          </p:cNvSpPr>
          <p:nvPr/>
        </p:nvSpPr>
        <p:spPr bwMode="auto">
          <a:xfrm>
            <a:off x="6215030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4" name="Freeform 235"/>
          <p:cNvSpPr>
            <a:spLocks/>
          </p:cNvSpPr>
          <p:nvPr/>
        </p:nvSpPr>
        <p:spPr bwMode="auto">
          <a:xfrm>
            <a:off x="6215030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" name="Freeform 236"/>
          <p:cNvSpPr>
            <a:spLocks/>
          </p:cNvSpPr>
          <p:nvPr/>
        </p:nvSpPr>
        <p:spPr bwMode="auto">
          <a:xfrm>
            <a:off x="5803795" y="5192434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6" name="Freeform 237"/>
          <p:cNvSpPr>
            <a:spLocks/>
          </p:cNvSpPr>
          <p:nvPr/>
        </p:nvSpPr>
        <p:spPr bwMode="auto">
          <a:xfrm>
            <a:off x="5803795" y="5192434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7" name="Line 238"/>
          <p:cNvSpPr>
            <a:spLocks noChangeShapeType="1"/>
          </p:cNvSpPr>
          <p:nvPr/>
        </p:nvSpPr>
        <p:spPr bwMode="auto">
          <a:xfrm>
            <a:off x="6177980" y="5079437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6" name="Line 247"/>
          <p:cNvSpPr>
            <a:spLocks noChangeShapeType="1"/>
          </p:cNvSpPr>
          <p:nvPr/>
        </p:nvSpPr>
        <p:spPr bwMode="auto">
          <a:xfrm>
            <a:off x="6757786" y="4799723"/>
            <a:ext cx="57425" cy="92619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1" name="Group 260"/>
          <p:cNvGrpSpPr/>
          <p:nvPr/>
        </p:nvGrpSpPr>
        <p:grpSpPr>
          <a:xfrm>
            <a:off x="1915587" y="3808684"/>
            <a:ext cx="4964455" cy="2261791"/>
            <a:chOff x="1915587" y="3808684"/>
            <a:chExt cx="4964455" cy="2261791"/>
          </a:xfrm>
          <a:solidFill>
            <a:schemeClr val="bg1"/>
          </a:solidFill>
        </p:grpSpPr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4781264" y="4799723"/>
              <a:ext cx="57425" cy="9261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5325873" y="4799723"/>
              <a:ext cx="55572" cy="9261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>
              <a:off x="2047108" y="5659240"/>
              <a:ext cx="94473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>
              <a:off x="2347199" y="5005341"/>
              <a:ext cx="205616" cy="30008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2215676" y="5173910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1991536" y="5529573"/>
              <a:ext cx="279714" cy="242666"/>
            </a:xfrm>
            <a:custGeom>
              <a:avLst/>
              <a:gdLst>
                <a:gd name="T0" fmla="*/ 0 w 151"/>
                <a:gd name="T1" fmla="*/ 0 h 131"/>
                <a:gd name="T2" fmla="*/ 151 w 151"/>
                <a:gd name="T3" fmla="*/ 0 h 131"/>
                <a:gd name="T4" fmla="*/ 81 w 151"/>
                <a:gd name="T5" fmla="*/ 131 h 131"/>
                <a:gd name="T6" fmla="*/ 0 w 151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0" y="0"/>
                  </a:moveTo>
                  <a:lnTo>
                    <a:pt x="151" y="0"/>
                  </a:lnTo>
                  <a:lnTo>
                    <a:pt x="81" y="13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2271250" y="5809285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1915587" y="5809285"/>
              <a:ext cx="263042" cy="242666"/>
            </a:xfrm>
            <a:custGeom>
              <a:avLst/>
              <a:gdLst>
                <a:gd name="T0" fmla="*/ 142 w 142"/>
                <a:gd name="T1" fmla="*/ 131 h 131"/>
                <a:gd name="T2" fmla="*/ 0 w 142"/>
                <a:gd name="T3" fmla="*/ 131 h 131"/>
                <a:gd name="T4" fmla="*/ 71 w 142"/>
                <a:gd name="T5" fmla="*/ 0 h 131"/>
                <a:gd name="T6" fmla="*/ 142 w 14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31">
                  <a:moveTo>
                    <a:pt x="14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4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>
              <a:off x="2215676" y="5416574"/>
              <a:ext cx="55572" cy="112997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2178629" y="5696288"/>
              <a:ext cx="187092" cy="187092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 flipH="1">
              <a:off x="4912785" y="5659240"/>
              <a:ext cx="94473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Line 72"/>
            <p:cNvSpPr>
              <a:spLocks noChangeShapeType="1"/>
            </p:cNvSpPr>
            <p:nvPr/>
          </p:nvSpPr>
          <p:spPr bwMode="auto">
            <a:xfrm flipH="1">
              <a:off x="5212876" y="5023865"/>
              <a:ext cx="205616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5286972" y="4892344"/>
              <a:ext cx="281565" cy="244518"/>
            </a:xfrm>
            <a:custGeom>
              <a:avLst/>
              <a:gdLst>
                <a:gd name="T0" fmla="*/ 0 w 152"/>
                <a:gd name="T1" fmla="*/ 0 h 132"/>
                <a:gd name="T2" fmla="*/ 152 w 152"/>
                <a:gd name="T3" fmla="*/ 0 h 132"/>
                <a:gd name="T4" fmla="*/ 71 w 152"/>
                <a:gd name="T5" fmla="*/ 132 h 132"/>
                <a:gd name="T6" fmla="*/ 0 w 152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2">
                  <a:moveTo>
                    <a:pt x="0" y="0"/>
                  </a:moveTo>
                  <a:lnTo>
                    <a:pt x="152" y="0"/>
                  </a:lnTo>
                  <a:lnTo>
                    <a:pt x="71" y="1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5494442" y="5192434"/>
              <a:ext cx="279714" cy="224142"/>
            </a:xfrm>
            <a:custGeom>
              <a:avLst/>
              <a:gdLst>
                <a:gd name="T0" fmla="*/ 151 w 151"/>
                <a:gd name="T1" fmla="*/ 121 h 121"/>
                <a:gd name="T2" fmla="*/ 0 w 151"/>
                <a:gd name="T3" fmla="*/ 121 h 121"/>
                <a:gd name="T4" fmla="*/ 71 w 151"/>
                <a:gd name="T5" fmla="*/ 0 h 121"/>
                <a:gd name="T6" fmla="*/ 151 w 151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21">
                  <a:moveTo>
                    <a:pt x="151" y="121"/>
                  </a:moveTo>
                  <a:lnTo>
                    <a:pt x="0" y="121"/>
                  </a:lnTo>
                  <a:lnTo>
                    <a:pt x="71" y="0"/>
                  </a:lnTo>
                  <a:lnTo>
                    <a:pt x="151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>
              <a:off x="5081355" y="5192434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7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7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auto">
            <a:xfrm>
              <a:off x="5286972" y="5548097"/>
              <a:ext cx="281565" cy="224142"/>
            </a:xfrm>
            <a:custGeom>
              <a:avLst/>
              <a:gdLst>
                <a:gd name="T0" fmla="*/ 0 w 152"/>
                <a:gd name="T1" fmla="*/ 0 h 121"/>
                <a:gd name="T2" fmla="*/ 152 w 152"/>
                <a:gd name="T3" fmla="*/ 0 h 121"/>
                <a:gd name="T4" fmla="*/ 71 w 152"/>
                <a:gd name="T5" fmla="*/ 121 h 121"/>
                <a:gd name="T6" fmla="*/ 0 w 1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0" y="0"/>
                  </a:moveTo>
                  <a:lnTo>
                    <a:pt x="152" y="0"/>
                  </a:lnTo>
                  <a:lnTo>
                    <a:pt x="7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>
              <a:off x="4857213" y="5548097"/>
              <a:ext cx="281565" cy="224142"/>
            </a:xfrm>
            <a:custGeom>
              <a:avLst/>
              <a:gdLst>
                <a:gd name="T0" fmla="*/ 0 w 152"/>
                <a:gd name="T1" fmla="*/ 0 h 121"/>
                <a:gd name="T2" fmla="*/ 152 w 152"/>
                <a:gd name="T3" fmla="*/ 0 h 121"/>
                <a:gd name="T4" fmla="*/ 81 w 152"/>
                <a:gd name="T5" fmla="*/ 121 h 121"/>
                <a:gd name="T6" fmla="*/ 0 w 1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0" y="0"/>
                  </a:moveTo>
                  <a:lnTo>
                    <a:pt x="152" y="0"/>
                  </a:lnTo>
                  <a:lnTo>
                    <a:pt x="8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>
              <a:off x="5700060" y="5548097"/>
              <a:ext cx="281565" cy="224142"/>
            </a:xfrm>
            <a:custGeom>
              <a:avLst/>
              <a:gdLst>
                <a:gd name="T0" fmla="*/ 0 w 152"/>
                <a:gd name="T1" fmla="*/ 0 h 121"/>
                <a:gd name="T2" fmla="*/ 152 w 152"/>
                <a:gd name="T3" fmla="*/ 0 h 121"/>
                <a:gd name="T4" fmla="*/ 81 w 152"/>
                <a:gd name="T5" fmla="*/ 121 h 121"/>
                <a:gd name="T6" fmla="*/ 0 w 1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0" y="0"/>
                  </a:moveTo>
                  <a:lnTo>
                    <a:pt x="152" y="0"/>
                  </a:lnTo>
                  <a:lnTo>
                    <a:pt x="8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>
              <a:off x="5138778" y="5827809"/>
              <a:ext cx="261190" cy="242666"/>
            </a:xfrm>
            <a:custGeom>
              <a:avLst/>
              <a:gdLst>
                <a:gd name="T0" fmla="*/ 141 w 141"/>
                <a:gd name="T1" fmla="*/ 131 h 131"/>
                <a:gd name="T2" fmla="*/ 0 w 141"/>
                <a:gd name="T3" fmla="*/ 131 h 131"/>
                <a:gd name="T4" fmla="*/ 70 w 141"/>
                <a:gd name="T5" fmla="*/ 0 h 131"/>
                <a:gd name="T6" fmla="*/ 141 w 14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1">
                  <a:moveTo>
                    <a:pt x="141" y="131"/>
                  </a:moveTo>
                  <a:lnTo>
                    <a:pt x="0" y="131"/>
                  </a:lnTo>
                  <a:lnTo>
                    <a:pt x="70" y="0"/>
                  </a:lnTo>
                  <a:lnTo>
                    <a:pt x="14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>
              <a:off x="4781264" y="5827809"/>
              <a:ext cx="263042" cy="242666"/>
            </a:xfrm>
            <a:custGeom>
              <a:avLst/>
              <a:gdLst>
                <a:gd name="T0" fmla="*/ 142 w 142"/>
                <a:gd name="T1" fmla="*/ 131 h 131"/>
                <a:gd name="T2" fmla="*/ 0 w 142"/>
                <a:gd name="T3" fmla="*/ 131 h 131"/>
                <a:gd name="T4" fmla="*/ 71 w 142"/>
                <a:gd name="T5" fmla="*/ 0 h 131"/>
                <a:gd name="T6" fmla="*/ 142 w 14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31">
                  <a:moveTo>
                    <a:pt x="14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4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>
              <a:off x="5494442" y="5827809"/>
              <a:ext cx="261190" cy="242666"/>
            </a:xfrm>
            <a:custGeom>
              <a:avLst/>
              <a:gdLst>
                <a:gd name="T0" fmla="*/ 141 w 141"/>
                <a:gd name="T1" fmla="*/ 131 h 131"/>
                <a:gd name="T2" fmla="*/ 0 w 141"/>
                <a:gd name="T3" fmla="*/ 131 h 131"/>
                <a:gd name="T4" fmla="*/ 71 w 141"/>
                <a:gd name="T5" fmla="*/ 0 h 131"/>
                <a:gd name="T6" fmla="*/ 141 w 14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1">
                  <a:moveTo>
                    <a:pt x="141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4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>
              <a:off x="5850105" y="5827809"/>
              <a:ext cx="261190" cy="242666"/>
            </a:xfrm>
            <a:custGeom>
              <a:avLst/>
              <a:gdLst>
                <a:gd name="T0" fmla="*/ 141 w 141"/>
                <a:gd name="T1" fmla="*/ 131 h 131"/>
                <a:gd name="T2" fmla="*/ 0 w 141"/>
                <a:gd name="T3" fmla="*/ 131 h 131"/>
                <a:gd name="T4" fmla="*/ 71 w 141"/>
                <a:gd name="T5" fmla="*/ 0 h 131"/>
                <a:gd name="T6" fmla="*/ 141 w 14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1">
                  <a:moveTo>
                    <a:pt x="141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4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Line 93"/>
            <p:cNvSpPr>
              <a:spLocks noChangeShapeType="1"/>
            </p:cNvSpPr>
            <p:nvPr/>
          </p:nvSpPr>
          <p:spPr bwMode="auto">
            <a:xfrm>
              <a:off x="5457394" y="5079437"/>
              <a:ext cx="129670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Line 94"/>
            <p:cNvSpPr>
              <a:spLocks noChangeShapeType="1"/>
            </p:cNvSpPr>
            <p:nvPr/>
          </p:nvSpPr>
          <p:spPr bwMode="auto">
            <a:xfrm flipH="1">
              <a:off x="5062832" y="5416574"/>
              <a:ext cx="75949" cy="13152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Line 95"/>
            <p:cNvSpPr>
              <a:spLocks noChangeShapeType="1"/>
            </p:cNvSpPr>
            <p:nvPr/>
          </p:nvSpPr>
          <p:spPr bwMode="auto">
            <a:xfrm flipH="1">
              <a:off x="5494442" y="5416574"/>
              <a:ext cx="74096" cy="13152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Line 96"/>
            <p:cNvSpPr>
              <a:spLocks noChangeShapeType="1"/>
            </p:cNvSpPr>
            <p:nvPr/>
          </p:nvSpPr>
          <p:spPr bwMode="auto">
            <a:xfrm>
              <a:off x="5700060" y="5416574"/>
              <a:ext cx="74096" cy="13152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Line 97"/>
            <p:cNvSpPr>
              <a:spLocks noChangeShapeType="1"/>
            </p:cNvSpPr>
            <p:nvPr/>
          </p:nvSpPr>
          <p:spPr bwMode="auto">
            <a:xfrm>
              <a:off x="5044305" y="5696288"/>
              <a:ext cx="187092" cy="2074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Line 98"/>
            <p:cNvSpPr>
              <a:spLocks noChangeShapeType="1"/>
            </p:cNvSpPr>
            <p:nvPr/>
          </p:nvSpPr>
          <p:spPr bwMode="auto">
            <a:xfrm>
              <a:off x="5457394" y="5716665"/>
              <a:ext cx="129670" cy="166717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Line 99"/>
            <p:cNvSpPr>
              <a:spLocks noChangeShapeType="1"/>
            </p:cNvSpPr>
            <p:nvPr/>
          </p:nvSpPr>
          <p:spPr bwMode="auto">
            <a:xfrm>
              <a:off x="5868629" y="5716665"/>
              <a:ext cx="74096" cy="166717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Line 100"/>
            <p:cNvSpPr>
              <a:spLocks noChangeShapeType="1"/>
            </p:cNvSpPr>
            <p:nvPr/>
          </p:nvSpPr>
          <p:spPr bwMode="auto">
            <a:xfrm flipH="1">
              <a:off x="6374337" y="5659240"/>
              <a:ext cx="74096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Line 101"/>
            <p:cNvSpPr>
              <a:spLocks noChangeShapeType="1"/>
            </p:cNvSpPr>
            <p:nvPr/>
          </p:nvSpPr>
          <p:spPr bwMode="auto">
            <a:xfrm flipH="1">
              <a:off x="6674426" y="5023865"/>
              <a:ext cx="205616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>
              <a:off x="6524381" y="5192434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8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8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6318765" y="5548097"/>
              <a:ext cx="261190" cy="224142"/>
            </a:xfrm>
            <a:custGeom>
              <a:avLst/>
              <a:gdLst>
                <a:gd name="T0" fmla="*/ 0 w 141"/>
                <a:gd name="T1" fmla="*/ 0 h 121"/>
                <a:gd name="T2" fmla="*/ 141 w 141"/>
                <a:gd name="T3" fmla="*/ 0 h 121"/>
                <a:gd name="T4" fmla="*/ 70 w 141"/>
                <a:gd name="T5" fmla="*/ 121 h 121"/>
                <a:gd name="T6" fmla="*/ 0 w 1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21">
                  <a:moveTo>
                    <a:pt x="0" y="0"/>
                  </a:moveTo>
                  <a:lnTo>
                    <a:pt x="141" y="0"/>
                  </a:lnTo>
                  <a:lnTo>
                    <a:pt x="70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>
              <a:off x="6579953" y="582780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8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8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>
              <a:off x="6224292" y="582780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8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8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Line 123"/>
            <p:cNvSpPr>
              <a:spLocks noChangeShapeType="1"/>
            </p:cNvSpPr>
            <p:nvPr/>
          </p:nvSpPr>
          <p:spPr bwMode="auto">
            <a:xfrm flipH="1">
              <a:off x="6524381" y="5416574"/>
              <a:ext cx="74096" cy="13152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Line 126"/>
            <p:cNvSpPr>
              <a:spLocks noChangeShapeType="1"/>
            </p:cNvSpPr>
            <p:nvPr/>
          </p:nvSpPr>
          <p:spPr bwMode="auto">
            <a:xfrm>
              <a:off x="6487334" y="5696288"/>
              <a:ext cx="187092" cy="2074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3"/>
            <p:cNvSpPr>
              <a:spLocks/>
            </p:cNvSpPr>
            <p:nvPr/>
          </p:nvSpPr>
          <p:spPr bwMode="auto">
            <a:xfrm>
              <a:off x="3358613" y="3921681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8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8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37"/>
            <p:cNvSpPr>
              <a:spLocks/>
            </p:cNvSpPr>
            <p:nvPr/>
          </p:nvSpPr>
          <p:spPr bwMode="auto">
            <a:xfrm>
              <a:off x="3152997" y="4275491"/>
              <a:ext cx="279714" cy="224142"/>
            </a:xfrm>
            <a:custGeom>
              <a:avLst/>
              <a:gdLst>
                <a:gd name="T0" fmla="*/ 0 w 151"/>
                <a:gd name="T1" fmla="*/ 0 h 121"/>
                <a:gd name="T2" fmla="*/ 151 w 151"/>
                <a:gd name="T3" fmla="*/ 0 h 121"/>
                <a:gd name="T4" fmla="*/ 81 w 151"/>
                <a:gd name="T5" fmla="*/ 121 h 121"/>
                <a:gd name="T6" fmla="*/ 0 w 15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21">
                  <a:moveTo>
                    <a:pt x="0" y="0"/>
                  </a:moveTo>
                  <a:lnTo>
                    <a:pt x="151" y="0"/>
                  </a:lnTo>
                  <a:lnTo>
                    <a:pt x="8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141"/>
            <p:cNvSpPr>
              <a:spLocks/>
            </p:cNvSpPr>
            <p:nvPr/>
          </p:nvSpPr>
          <p:spPr bwMode="auto">
            <a:xfrm>
              <a:off x="3582755" y="4275491"/>
              <a:ext cx="263042" cy="224142"/>
            </a:xfrm>
            <a:custGeom>
              <a:avLst/>
              <a:gdLst>
                <a:gd name="T0" fmla="*/ 0 w 142"/>
                <a:gd name="T1" fmla="*/ 0 h 121"/>
                <a:gd name="T2" fmla="*/ 142 w 142"/>
                <a:gd name="T3" fmla="*/ 0 h 121"/>
                <a:gd name="T4" fmla="*/ 71 w 142"/>
                <a:gd name="T5" fmla="*/ 121 h 121"/>
                <a:gd name="T6" fmla="*/ 0 w 14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21">
                  <a:moveTo>
                    <a:pt x="0" y="0"/>
                  </a:moveTo>
                  <a:lnTo>
                    <a:pt x="142" y="0"/>
                  </a:lnTo>
                  <a:lnTo>
                    <a:pt x="7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147"/>
            <p:cNvSpPr>
              <a:spLocks/>
            </p:cNvSpPr>
            <p:nvPr/>
          </p:nvSpPr>
          <p:spPr bwMode="auto">
            <a:xfrm>
              <a:off x="3358613" y="455705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149"/>
            <p:cNvSpPr>
              <a:spLocks/>
            </p:cNvSpPr>
            <p:nvPr/>
          </p:nvSpPr>
          <p:spPr bwMode="auto">
            <a:xfrm>
              <a:off x="3714276" y="455705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Line 151"/>
            <p:cNvSpPr>
              <a:spLocks noChangeShapeType="1"/>
            </p:cNvSpPr>
            <p:nvPr/>
          </p:nvSpPr>
          <p:spPr bwMode="auto">
            <a:xfrm>
              <a:off x="3340089" y="3808684"/>
              <a:ext cx="131521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Line 153"/>
            <p:cNvSpPr>
              <a:spLocks noChangeShapeType="1"/>
            </p:cNvSpPr>
            <p:nvPr/>
          </p:nvSpPr>
          <p:spPr bwMode="auto">
            <a:xfrm flipH="1">
              <a:off x="3358613" y="4145824"/>
              <a:ext cx="74096" cy="1296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Line 154"/>
            <p:cNvSpPr>
              <a:spLocks noChangeShapeType="1"/>
            </p:cNvSpPr>
            <p:nvPr/>
          </p:nvSpPr>
          <p:spPr bwMode="auto">
            <a:xfrm>
              <a:off x="3582755" y="4145824"/>
              <a:ext cx="57425" cy="1296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Line 156"/>
            <p:cNvSpPr>
              <a:spLocks noChangeShapeType="1"/>
            </p:cNvSpPr>
            <p:nvPr/>
          </p:nvSpPr>
          <p:spPr bwMode="auto">
            <a:xfrm>
              <a:off x="3340089" y="4444059"/>
              <a:ext cx="111146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Line 157"/>
            <p:cNvSpPr>
              <a:spLocks noChangeShapeType="1"/>
            </p:cNvSpPr>
            <p:nvPr/>
          </p:nvSpPr>
          <p:spPr bwMode="auto">
            <a:xfrm>
              <a:off x="3751324" y="4444059"/>
              <a:ext cx="75949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63"/>
            <p:cNvSpPr>
              <a:spLocks/>
            </p:cNvSpPr>
            <p:nvPr/>
          </p:nvSpPr>
          <p:spPr bwMode="auto">
            <a:xfrm>
              <a:off x="4781264" y="3921681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8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8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67"/>
            <p:cNvSpPr>
              <a:spLocks/>
            </p:cNvSpPr>
            <p:nvPr/>
          </p:nvSpPr>
          <p:spPr bwMode="auto">
            <a:xfrm>
              <a:off x="4575647" y="4275491"/>
              <a:ext cx="281565" cy="224142"/>
            </a:xfrm>
            <a:custGeom>
              <a:avLst/>
              <a:gdLst>
                <a:gd name="T0" fmla="*/ 0 w 152"/>
                <a:gd name="T1" fmla="*/ 0 h 121"/>
                <a:gd name="T2" fmla="*/ 152 w 152"/>
                <a:gd name="T3" fmla="*/ 0 h 121"/>
                <a:gd name="T4" fmla="*/ 81 w 152"/>
                <a:gd name="T5" fmla="*/ 121 h 121"/>
                <a:gd name="T6" fmla="*/ 0 w 1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0" y="0"/>
                  </a:moveTo>
                  <a:lnTo>
                    <a:pt x="152" y="0"/>
                  </a:lnTo>
                  <a:lnTo>
                    <a:pt x="8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171"/>
            <p:cNvSpPr>
              <a:spLocks/>
            </p:cNvSpPr>
            <p:nvPr/>
          </p:nvSpPr>
          <p:spPr bwMode="auto">
            <a:xfrm>
              <a:off x="5007258" y="4275491"/>
              <a:ext cx="261190" cy="224142"/>
            </a:xfrm>
            <a:custGeom>
              <a:avLst/>
              <a:gdLst>
                <a:gd name="T0" fmla="*/ 0 w 141"/>
                <a:gd name="T1" fmla="*/ 0 h 121"/>
                <a:gd name="T2" fmla="*/ 141 w 141"/>
                <a:gd name="T3" fmla="*/ 0 h 121"/>
                <a:gd name="T4" fmla="*/ 71 w 141"/>
                <a:gd name="T5" fmla="*/ 121 h 121"/>
                <a:gd name="T6" fmla="*/ 0 w 1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21">
                  <a:moveTo>
                    <a:pt x="0" y="0"/>
                  </a:moveTo>
                  <a:lnTo>
                    <a:pt x="141" y="0"/>
                  </a:lnTo>
                  <a:lnTo>
                    <a:pt x="7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Freeform 177"/>
            <p:cNvSpPr>
              <a:spLocks/>
            </p:cNvSpPr>
            <p:nvPr/>
          </p:nvSpPr>
          <p:spPr bwMode="auto">
            <a:xfrm>
              <a:off x="4781264" y="455705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179"/>
            <p:cNvSpPr>
              <a:spLocks/>
            </p:cNvSpPr>
            <p:nvPr/>
          </p:nvSpPr>
          <p:spPr bwMode="auto">
            <a:xfrm>
              <a:off x="5138778" y="4557059"/>
              <a:ext cx="279714" cy="242666"/>
            </a:xfrm>
            <a:custGeom>
              <a:avLst/>
              <a:gdLst>
                <a:gd name="T0" fmla="*/ 151 w 151"/>
                <a:gd name="T1" fmla="*/ 131 h 131"/>
                <a:gd name="T2" fmla="*/ 0 w 151"/>
                <a:gd name="T3" fmla="*/ 131 h 131"/>
                <a:gd name="T4" fmla="*/ 70 w 151"/>
                <a:gd name="T5" fmla="*/ 0 h 131"/>
                <a:gd name="T6" fmla="*/ 151 w 15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151" y="131"/>
                  </a:moveTo>
                  <a:lnTo>
                    <a:pt x="0" y="131"/>
                  </a:lnTo>
                  <a:lnTo>
                    <a:pt x="70" y="0"/>
                  </a:lnTo>
                  <a:lnTo>
                    <a:pt x="15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Line 181"/>
            <p:cNvSpPr>
              <a:spLocks noChangeShapeType="1"/>
            </p:cNvSpPr>
            <p:nvPr/>
          </p:nvSpPr>
          <p:spPr bwMode="auto">
            <a:xfrm>
              <a:off x="4762740" y="3808684"/>
              <a:ext cx="131521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Line 183"/>
            <p:cNvSpPr>
              <a:spLocks noChangeShapeType="1"/>
            </p:cNvSpPr>
            <p:nvPr/>
          </p:nvSpPr>
          <p:spPr bwMode="auto">
            <a:xfrm flipH="1">
              <a:off x="4781264" y="4145824"/>
              <a:ext cx="75949" cy="1296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Line 184"/>
            <p:cNvSpPr>
              <a:spLocks noChangeShapeType="1"/>
            </p:cNvSpPr>
            <p:nvPr/>
          </p:nvSpPr>
          <p:spPr bwMode="auto">
            <a:xfrm>
              <a:off x="5007258" y="4145824"/>
              <a:ext cx="55572" cy="1296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Line 186"/>
            <p:cNvSpPr>
              <a:spLocks noChangeShapeType="1"/>
            </p:cNvSpPr>
            <p:nvPr/>
          </p:nvSpPr>
          <p:spPr bwMode="auto">
            <a:xfrm>
              <a:off x="4762740" y="4444059"/>
              <a:ext cx="112997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Line 187"/>
            <p:cNvSpPr>
              <a:spLocks noChangeShapeType="1"/>
            </p:cNvSpPr>
            <p:nvPr/>
          </p:nvSpPr>
          <p:spPr bwMode="auto">
            <a:xfrm>
              <a:off x="5175828" y="4444059"/>
              <a:ext cx="74096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Line 188"/>
            <p:cNvSpPr>
              <a:spLocks noChangeShapeType="1"/>
            </p:cNvSpPr>
            <p:nvPr/>
          </p:nvSpPr>
          <p:spPr bwMode="auto">
            <a:xfrm flipH="1">
              <a:off x="5644486" y="4388488"/>
              <a:ext cx="74096" cy="279714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 205"/>
            <p:cNvSpPr>
              <a:spLocks/>
            </p:cNvSpPr>
            <p:nvPr/>
          </p:nvSpPr>
          <p:spPr bwMode="auto">
            <a:xfrm>
              <a:off x="5494442" y="4557059"/>
              <a:ext cx="279714" cy="242666"/>
            </a:xfrm>
            <a:custGeom>
              <a:avLst/>
              <a:gdLst>
                <a:gd name="T0" fmla="*/ 151 w 151"/>
                <a:gd name="T1" fmla="*/ 131 h 131"/>
                <a:gd name="T2" fmla="*/ 0 w 151"/>
                <a:gd name="T3" fmla="*/ 131 h 131"/>
                <a:gd name="T4" fmla="*/ 81 w 151"/>
                <a:gd name="T5" fmla="*/ 0 h 131"/>
                <a:gd name="T6" fmla="*/ 151 w 15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151" y="131"/>
                  </a:moveTo>
                  <a:lnTo>
                    <a:pt x="0" y="131"/>
                  </a:lnTo>
                  <a:lnTo>
                    <a:pt x="81" y="0"/>
                  </a:lnTo>
                  <a:lnTo>
                    <a:pt x="151" y="131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Line 223"/>
            <p:cNvSpPr>
              <a:spLocks noChangeShapeType="1"/>
            </p:cNvSpPr>
            <p:nvPr/>
          </p:nvSpPr>
          <p:spPr bwMode="auto">
            <a:xfrm flipH="1">
              <a:off x="3058524" y="5005341"/>
              <a:ext cx="205616" cy="30008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Freeform 224"/>
            <p:cNvSpPr>
              <a:spLocks/>
            </p:cNvSpPr>
            <p:nvPr/>
          </p:nvSpPr>
          <p:spPr bwMode="auto">
            <a:xfrm>
              <a:off x="3134473" y="4892344"/>
              <a:ext cx="279714" cy="244518"/>
            </a:xfrm>
            <a:custGeom>
              <a:avLst/>
              <a:gdLst>
                <a:gd name="T0" fmla="*/ 0 w 151"/>
                <a:gd name="T1" fmla="*/ 0 h 132"/>
                <a:gd name="T2" fmla="*/ 151 w 151"/>
                <a:gd name="T3" fmla="*/ 0 h 132"/>
                <a:gd name="T4" fmla="*/ 70 w 151"/>
                <a:gd name="T5" fmla="*/ 132 h 132"/>
                <a:gd name="T6" fmla="*/ 0 w 151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2">
                  <a:moveTo>
                    <a:pt x="0" y="0"/>
                  </a:moveTo>
                  <a:lnTo>
                    <a:pt x="151" y="0"/>
                  </a:lnTo>
                  <a:lnTo>
                    <a:pt x="70" y="1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Freeform 226"/>
            <p:cNvSpPr>
              <a:spLocks/>
            </p:cNvSpPr>
            <p:nvPr/>
          </p:nvSpPr>
          <p:spPr bwMode="auto">
            <a:xfrm>
              <a:off x="3340089" y="5173910"/>
              <a:ext cx="279714" cy="242666"/>
            </a:xfrm>
            <a:custGeom>
              <a:avLst/>
              <a:gdLst>
                <a:gd name="T0" fmla="*/ 151 w 151"/>
                <a:gd name="T1" fmla="*/ 131 h 131"/>
                <a:gd name="T2" fmla="*/ 0 w 151"/>
                <a:gd name="T3" fmla="*/ 131 h 131"/>
                <a:gd name="T4" fmla="*/ 81 w 151"/>
                <a:gd name="T5" fmla="*/ 0 h 131"/>
                <a:gd name="T6" fmla="*/ 151 w 15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151" y="131"/>
                  </a:moveTo>
                  <a:lnTo>
                    <a:pt x="0" y="131"/>
                  </a:lnTo>
                  <a:lnTo>
                    <a:pt x="81" y="0"/>
                  </a:lnTo>
                  <a:lnTo>
                    <a:pt x="15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Freeform 228"/>
            <p:cNvSpPr>
              <a:spLocks/>
            </p:cNvSpPr>
            <p:nvPr/>
          </p:nvSpPr>
          <p:spPr bwMode="auto">
            <a:xfrm>
              <a:off x="2927003" y="5173910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Line 230"/>
            <p:cNvSpPr>
              <a:spLocks noChangeShapeType="1"/>
            </p:cNvSpPr>
            <p:nvPr/>
          </p:nvSpPr>
          <p:spPr bwMode="auto">
            <a:xfrm>
              <a:off x="3303041" y="5060913"/>
              <a:ext cx="148193" cy="187092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Line 239"/>
            <p:cNvSpPr>
              <a:spLocks noChangeShapeType="1"/>
            </p:cNvSpPr>
            <p:nvPr/>
          </p:nvSpPr>
          <p:spPr bwMode="auto">
            <a:xfrm flipH="1">
              <a:off x="4483026" y="5023865"/>
              <a:ext cx="224143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 240"/>
            <p:cNvSpPr>
              <a:spLocks/>
            </p:cNvSpPr>
            <p:nvPr/>
          </p:nvSpPr>
          <p:spPr bwMode="auto">
            <a:xfrm>
              <a:off x="4557124" y="4892344"/>
              <a:ext cx="281565" cy="244518"/>
            </a:xfrm>
            <a:custGeom>
              <a:avLst/>
              <a:gdLst>
                <a:gd name="T0" fmla="*/ 0 w 152"/>
                <a:gd name="T1" fmla="*/ 0 h 132"/>
                <a:gd name="T2" fmla="*/ 152 w 152"/>
                <a:gd name="T3" fmla="*/ 0 h 132"/>
                <a:gd name="T4" fmla="*/ 81 w 152"/>
                <a:gd name="T5" fmla="*/ 132 h 132"/>
                <a:gd name="T6" fmla="*/ 0 w 152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2">
                  <a:moveTo>
                    <a:pt x="0" y="0"/>
                  </a:moveTo>
                  <a:lnTo>
                    <a:pt x="152" y="0"/>
                  </a:lnTo>
                  <a:lnTo>
                    <a:pt x="81" y="1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Freeform 242"/>
            <p:cNvSpPr>
              <a:spLocks/>
            </p:cNvSpPr>
            <p:nvPr/>
          </p:nvSpPr>
          <p:spPr bwMode="auto">
            <a:xfrm>
              <a:off x="4762740" y="5192434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8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8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Freeform 244"/>
            <p:cNvSpPr>
              <a:spLocks/>
            </p:cNvSpPr>
            <p:nvPr/>
          </p:nvSpPr>
          <p:spPr bwMode="auto">
            <a:xfrm>
              <a:off x="4351505" y="5192434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7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7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Line 246"/>
            <p:cNvSpPr>
              <a:spLocks noChangeShapeType="1"/>
            </p:cNvSpPr>
            <p:nvPr/>
          </p:nvSpPr>
          <p:spPr bwMode="auto">
            <a:xfrm>
              <a:off x="4744216" y="5079437"/>
              <a:ext cx="131521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Line 248"/>
            <p:cNvSpPr>
              <a:spLocks noChangeShapeType="1"/>
            </p:cNvSpPr>
            <p:nvPr/>
          </p:nvSpPr>
          <p:spPr bwMode="auto">
            <a:xfrm flipH="1">
              <a:off x="3358613" y="4799723"/>
              <a:ext cx="55572" cy="9261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251520" y="6303803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I. Cowling, E. J.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Powley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D. Whitehouse.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Set Monte Carlo Tree Search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IEEE Transactions on Computational Intelligence and AI in Games, 4(2):120-143, 2012.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559" y="1182790"/>
            <a:ext cx="3198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iteration samples 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determinization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 state from the current information set)…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5933462" y="1710518"/>
            <a:ext cx="2962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 and performs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playout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determinization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true root state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3784309" y="914400"/>
            <a:ext cx="1795803" cy="1128673"/>
            <a:chOff x="1960562" y="2945133"/>
            <a:chExt cx="1811950" cy="1138821"/>
          </a:xfrm>
        </p:grpSpPr>
        <p:pic>
          <p:nvPicPr>
            <p:cNvPr id="240" name="Picture 239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2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42" name="Picture 241" descr="Spy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44" name="Picture 243" descr="Resistance6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760" y="2945133"/>
              <a:ext cx="401586" cy="569232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60" name="Picture 259" descr="Resistance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62" name="Picture 261" descr="Resistance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269" name="Group 268"/>
          <p:cNvGrpSpPr/>
          <p:nvPr/>
        </p:nvGrpSpPr>
        <p:grpSpPr>
          <a:xfrm>
            <a:off x="3910634" y="2101229"/>
            <a:ext cx="1543154" cy="969882"/>
            <a:chOff x="1960562" y="2945133"/>
            <a:chExt cx="1811950" cy="1138821"/>
          </a:xfrm>
        </p:grpSpPr>
        <p:pic>
          <p:nvPicPr>
            <p:cNvPr id="270" name="Picture 269" descr="Spy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2018" y="2945133"/>
              <a:ext cx="401585" cy="569232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71" name="Picture 270" descr="Spy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0562" y="3105924"/>
              <a:ext cx="551016" cy="781043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72" name="Picture 271" descr="Resistance6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1759" y="2945133"/>
              <a:ext cx="401585" cy="569232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73" name="Picture 272" descr="Resistance4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1660" y="3120328"/>
              <a:ext cx="540852" cy="766637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74" name="Picture 273" descr="Resistance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61068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6721865" y="4008900"/>
            <a:ext cx="1522543" cy="24612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086666" y="4005749"/>
            <a:ext cx="3045085" cy="24612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Multiple trees in ISMCTS</a:t>
            </a:r>
          </a:p>
        </p:txBody>
      </p:sp>
      <p:grpSp>
        <p:nvGrpSpPr>
          <p:cNvPr id="2" name="Group 102"/>
          <p:cNvGrpSpPr/>
          <p:nvPr/>
        </p:nvGrpSpPr>
        <p:grpSpPr>
          <a:xfrm>
            <a:off x="6871322" y="4180528"/>
            <a:ext cx="1223958" cy="2175925"/>
            <a:chOff x="7315200" y="4758271"/>
            <a:chExt cx="990600" cy="1761067"/>
          </a:xfrm>
        </p:grpSpPr>
        <p:cxnSp>
          <p:nvCxnSpPr>
            <p:cNvPr id="59" name="Straight Arrow Connector 58"/>
            <p:cNvCxnSpPr>
              <a:stCxn id="14" idx="3"/>
              <a:endCxn id="15" idx="3"/>
            </p:cNvCxnSpPr>
            <p:nvPr/>
          </p:nvCxnSpPr>
          <p:spPr>
            <a:xfrm>
              <a:off x="7810500" y="5063071"/>
              <a:ext cx="1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/>
            <p:cNvSpPr/>
            <p:nvPr/>
          </p:nvSpPr>
          <p:spPr>
            <a:xfrm>
              <a:off x="7620000" y="4758271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0800000">
              <a:off x="7620001" y="5520271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7924800" y="62145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7315200" y="6206071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/>
            <p:cNvCxnSpPr>
              <a:stCxn id="15" idx="0"/>
              <a:endCxn id="17" idx="0"/>
            </p:cNvCxnSpPr>
            <p:nvPr/>
          </p:nvCxnSpPr>
          <p:spPr>
            <a:xfrm flipH="1">
              <a:off x="7505700" y="5825071"/>
              <a:ext cx="304801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5" idx="0"/>
              <a:endCxn id="16" idx="0"/>
            </p:cNvCxnSpPr>
            <p:nvPr/>
          </p:nvCxnSpPr>
          <p:spPr>
            <a:xfrm>
              <a:off x="7810501" y="5825071"/>
              <a:ext cx="304799" cy="3894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7" descr="C:\Users\Ed\Documents\My Dropbox\work bradford\presentations\AISB11\classic-cards\16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574322" y="5825073"/>
              <a:ext cx="167556" cy="304798"/>
            </a:xfrm>
            <a:prstGeom prst="rect">
              <a:avLst/>
            </a:prstGeom>
            <a:noFill/>
          </p:spPr>
        </p:pic>
        <p:pic>
          <p:nvPicPr>
            <p:cNvPr id="36" name="Picture 6" descr="C:\Users\Ed\Documents\My Dropbox\work bradford\presentations\AISB11\classic-cards\5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7951298" y="5825073"/>
              <a:ext cx="162902" cy="296331"/>
            </a:xfrm>
            <a:prstGeom prst="rect">
              <a:avLst/>
            </a:prstGeom>
            <a:noFill/>
          </p:spPr>
        </p:pic>
        <p:pic>
          <p:nvPicPr>
            <p:cNvPr id="57" name="Picture 9" descr="C:\Users\Ed\Documents\My Dropbox\work bradford\presentations\AISB11\classic-cards\b1fv.png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7740685" y="5147737"/>
              <a:ext cx="139632" cy="254001"/>
            </a:xfrm>
            <a:prstGeom prst="rect">
              <a:avLst/>
            </a:prstGeom>
            <a:noFill/>
          </p:spPr>
        </p:pic>
      </p:grpSp>
      <p:grpSp>
        <p:nvGrpSpPr>
          <p:cNvPr id="5" name="Group 101"/>
          <p:cNvGrpSpPr/>
          <p:nvPr/>
        </p:nvGrpSpPr>
        <p:grpSpPr>
          <a:xfrm>
            <a:off x="1271872" y="4128221"/>
            <a:ext cx="2641450" cy="2165463"/>
            <a:chOff x="1028698" y="4741338"/>
            <a:chExt cx="2137836" cy="1752600"/>
          </a:xfrm>
        </p:grpSpPr>
        <p:sp>
          <p:nvSpPr>
            <p:cNvPr id="60" name="Isosceles Triangle 59"/>
            <p:cNvSpPr/>
            <p:nvPr/>
          </p:nvSpPr>
          <p:spPr>
            <a:xfrm>
              <a:off x="1947333" y="47413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Isosceles Triangle 60"/>
            <p:cNvSpPr/>
            <p:nvPr/>
          </p:nvSpPr>
          <p:spPr>
            <a:xfrm rot="10800000">
              <a:off x="1028699" y="5503339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Isosceles Triangle 61"/>
            <p:cNvSpPr/>
            <p:nvPr/>
          </p:nvSpPr>
          <p:spPr>
            <a:xfrm rot="10800000">
              <a:off x="2785534" y="55033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>
              <a:off x="1028698" y="61891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>
              <a:off x="2785534" y="61891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7" name="Straight Arrow Connector 66"/>
            <p:cNvCxnSpPr>
              <a:stCxn id="60" idx="3"/>
              <a:endCxn id="61" idx="3"/>
            </p:cNvCxnSpPr>
            <p:nvPr/>
          </p:nvCxnSpPr>
          <p:spPr>
            <a:xfrm flipH="1">
              <a:off x="1219199" y="5046138"/>
              <a:ext cx="918634" cy="4572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0" idx="3"/>
              <a:endCxn id="62" idx="3"/>
            </p:cNvCxnSpPr>
            <p:nvPr/>
          </p:nvCxnSpPr>
          <p:spPr>
            <a:xfrm>
              <a:off x="2137833" y="5046138"/>
              <a:ext cx="838201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1" idx="0"/>
              <a:endCxn id="64" idx="0"/>
            </p:cNvCxnSpPr>
            <p:nvPr/>
          </p:nvCxnSpPr>
          <p:spPr>
            <a:xfrm flipH="1">
              <a:off x="1219198" y="5808139"/>
              <a:ext cx="1" cy="3809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2" idx="0"/>
              <a:endCxn id="66" idx="0"/>
            </p:cNvCxnSpPr>
            <p:nvPr/>
          </p:nvCxnSpPr>
          <p:spPr>
            <a:xfrm>
              <a:off x="2976034" y="5808138"/>
              <a:ext cx="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5" descr="C:\Users\Ed\Documents\My Dropbox\work bradford\presentations\AISB11\classic-cards\47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599391" y="5130805"/>
              <a:ext cx="158250" cy="287868"/>
            </a:xfrm>
            <a:prstGeom prst="rect">
              <a:avLst/>
            </a:prstGeom>
            <a:noFill/>
          </p:spPr>
        </p:pic>
        <p:pic>
          <p:nvPicPr>
            <p:cNvPr id="75" name="Picture 2" descr="C:\Users\Ed\Documents\My Dropbox\work bradford\presentations\AISB11\classic-cards\10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2477808" y="5130805"/>
              <a:ext cx="158250" cy="287868"/>
            </a:xfrm>
            <a:prstGeom prst="rect">
              <a:avLst/>
            </a:prstGeom>
            <a:noFill/>
          </p:spPr>
        </p:pic>
        <p:pic>
          <p:nvPicPr>
            <p:cNvPr id="76" name="Picture 9" descr="C:\Users\Ed\Documents\My Dropbox\work bradford\presentations\AISB11\classic-cards\b1fv.png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1146648" y="5820840"/>
              <a:ext cx="139632" cy="254001"/>
            </a:xfrm>
            <a:prstGeom prst="rect">
              <a:avLst/>
            </a:prstGeom>
            <a:noFill/>
          </p:spPr>
        </p:pic>
        <p:pic>
          <p:nvPicPr>
            <p:cNvPr id="78" name="Picture 9" descr="C:\Users\Ed\Documents\My Dropbox\work bradford\presentations\AISB11\classic-cards\b1fv.png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2906217" y="5799676"/>
              <a:ext cx="139632" cy="254001"/>
            </a:xfrm>
            <a:prstGeom prst="rect">
              <a:avLst/>
            </a:prstGeom>
            <a:noFill/>
          </p:spPr>
        </p:pic>
      </p:grpSp>
      <p:grpSp>
        <p:nvGrpSpPr>
          <p:cNvPr id="6" name="Group 103"/>
          <p:cNvGrpSpPr/>
          <p:nvPr/>
        </p:nvGrpSpPr>
        <p:grpSpPr>
          <a:xfrm>
            <a:off x="3708682" y="883453"/>
            <a:ext cx="3887654" cy="2133600"/>
            <a:chOff x="2869450" y="1143000"/>
            <a:chExt cx="3208865" cy="1761071"/>
          </a:xfrm>
        </p:grpSpPr>
        <p:sp>
          <p:nvSpPr>
            <p:cNvPr id="4" name="Isosceles Triangle 3"/>
            <p:cNvSpPr/>
            <p:nvPr/>
          </p:nvSpPr>
          <p:spPr>
            <a:xfrm>
              <a:off x="4317249" y="1143000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4" idx="3"/>
              <a:endCxn id="94" idx="3"/>
            </p:cNvCxnSpPr>
            <p:nvPr/>
          </p:nvCxnSpPr>
          <p:spPr>
            <a:xfrm flipH="1">
              <a:off x="3364751" y="1447800"/>
              <a:ext cx="1142998" cy="4487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4" idx="3"/>
              <a:endCxn id="86" idx="3"/>
            </p:cNvCxnSpPr>
            <p:nvPr/>
          </p:nvCxnSpPr>
          <p:spPr>
            <a:xfrm>
              <a:off x="4507749" y="1447800"/>
              <a:ext cx="1075267" cy="4572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" descr="C:\Users\Ed\Documents\My Dropbox\work bradford\presentations\AISB11\classic-cards\47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969306" y="1532466"/>
              <a:ext cx="158250" cy="287868"/>
            </a:xfrm>
            <a:prstGeom prst="rect">
              <a:avLst/>
            </a:prstGeom>
            <a:noFill/>
          </p:spPr>
        </p:pic>
        <p:pic>
          <p:nvPicPr>
            <p:cNvPr id="53" name="Picture 2" descr="C:\Users\Ed\Documents\My Dropbox\work bradford\presentations\AISB11\classic-cards\10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4847724" y="1532466"/>
              <a:ext cx="158250" cy="287868"/>
            </a:xfrm>
            <a:prstGeom prst="rect">
              <a:avLst/>
            </a:prstGeom>
            <a:noFill/>
          </p:spPr>
        </p:pic>
        <p:sp>
          <p:nvSpPr>
            <p:cNvPr id="86" name="Isosceles Triangle 85"/>
            <p:cNvSpPr/>
            <p:nvPr/>
          </p:nvSpPr>
          <p:spPr>
            <a:xfrm rot="10800000">
              <a:off x="5392516" y="1905004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5697315" y="2599271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5087715" y="2590804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>
              <a:stCxn id="86" idx="0"/>
              <a:endCxn id="88" idx="0"/>
            </p:cNvCxnSpPr>
            <p:nvPr/>
          </p:nvCxnSpPr>
          <p:spPr>
            <a:xfrm flipH="1">
              <a:off x="5278215" y="2209804"/>
              <a:ext cx="304801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0"/>
              <a:endCxn id="87" idx="0"/>
            </p:cNvCxnSpPr>
            <p:nvPr/>
          </p:nvCxnSpPr>
          <p:spPr>
            <a:xfrm>
              <a:off x="5583016" y="2209804"/>
              <a:ext cx="304799" cy="3894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7" descr="C:\Users\Ed\Documents\My Dropbox\work bradford\presentations\AISB11\classic-cards\16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5346837" y="2209806"/>
              <a:ext cx="167557" cy="304798"/>
            </a:xfrm>
            <a:prstGeom prst="rect">
              <a:avLst/>
            </a:prstGeom>
            <a:noFill/>
          </p:spPr>
        </p:pic>
        <p:pic>
          <p:nvPicPr>
            <p:cNvPr id="92" name="Picture 6" descr="C:\Users\Ed\Documents\My Dropbox\work bradford\presentations\AISB11\classic-cards\5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5723812" y="2209806"/>
              <a:ext cx="162902" cy="296331"/>
            </a:xfrm>
            <a:prstGeom prst="rect">
              <a:avLst/>
            </a:prstGeom>
            <a:noFill/>
          </p:spPr>
        </p:pic>
        <p:sp>
          <p:nvSpPr>
            <p:cNvPr id="94" name="Isosceles Triangle 93"/>
            <p:cNvSpPr/>
            <p:nvPr/>
          </p:nvSpPr>
          <p:spPr>
            <a:xfrm rot="10800000">
              <a:off x="3174251" y="1896533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Isosceles Triangle 94"/>
            <p:cNvSpPr/>
            <p:nvPr/>
          </p:nvSpPr>
          <p:spPr>
            <a:xfrm>
              <a:off x="3479050" y="2590800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Isosceles Triangle 95"/>
            <p:cNvSpPr/>
            <p:nvPr/>
          </p:nvSpPr>
          <p:spPr>
            <a:xfrm>
              <a:off x="2869450" y="2582333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7" name="Straight Arrow Connector 96"/>
            <p:cNvCxnSpPr>
              <a:stCxn id="94" idx="0"/>
              <a:endCxn id="96" idx="0"/>
            </p:cNvCxnSpPr>
            <p:nvPr/>
          </p:nvCxnSpPr>
          <p:spPr>
            <a:xfrm flipH="1">
              <a:off x="3059950" y="2201333"/>
              <a:ext cx="304801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94" idx="0"/>
              <a:endCxn id="95" idx="0"/>
            </p:cNvCxnSpPr>
            <p:nvPr/>
          </p:nvCxnSpPr>
          <p:spPr>
            <a:xfrm>
              <a:off x="3364751" y="2201333"/>
              <a:ext cx="304799" cy="3894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7" descr="C:\Users\Ed\Documents\My Dropbox\work bradford\presentations\AISB11\classic-cards\16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128572" y="2201335"/>
              <a:ext cx="167557" cy="304798"/>
            </a:xfrm>
            <a:prstGeom prst="rect">
              <a:avLst/>
            </a:prstGeom>
            <a:noFill/>
          </p:spPr>
        </p:pic>
        <p:pic>
          <p:nvPicPr>
            <p:cNvPr id="100" name="Picture 6" descr="C:\Users\Ed\Documents\My Dropbox\work bradford\presentations\AISB11\classic-cards\5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505547" y="2201335"/>
              <a:ext cx="162902" cy="296331"/>
            </a:xfrm>
            <a:prstGeom prst="rect">
              <a:avLst/>
            </a:prstGeom>
            <a:noFill/>
          </p:spPr>
        </p:pic>
      </p:grpSp>
      <p:sp>
        <p:nvSpPr>
          <p:cNvPr id="105" name="Isosceles Triangle 104"/>
          <p:cNvSpPr/>
          <p:nvPr/>
        </p:nvSpPr>
        <p:spPr>
          <a:xfrm>
            <a:off x="827584" y="3717032"/>
            <a:ext cx="533400" cy="4707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07"/>
          <p:cNvGrpSpPr/>
          <p:nvPr/>
        </p:nvGrpSpPr>
        <p:grpSpPr>
          <a:xfrm>
            <a:off x="937121" y="3856500"/>
            <a:ext cx="152400" cy="152400"/>
            <a:chOff x="647170" y="3124200"/>
            <a:chExt cx="152400" cy="152400"/>
          </a:xfrm>
        </p:grpSpPr>
        <p:sp>
          <p:nvSpPr>
            <p:cNvPr id="106" name="Oval 105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3" name="Isosceles Triangle 112"/>
          <p:cNvSpPr/>
          <p:nvPr/>
        </p:nvSpPr>
        <p:spPr>
          <a:xfrm rot="10800000">
            <a:off x="6460747" y="3922482"/>
            <a:ext cx="533400" cy="4707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traight Connector 121"/>
          <p:cNvCxnSpPr>
            <a:stCxn id="60" idx="3"/>
            <a:endCxn id="61" idx="3"/>
          </p:cNvCxnSpPr>
          <p:nvPr/>
        </p:nvCxnSpPr>
        <p:spPr>
          <a:xfrm flipH="1">
            <a:off x="1507249" y="4504824"/>
            <a:ext cx="1135040" cy="564905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4" idx="3"/>
            <a:endCxn id="15" idx="3"/>
          </p:cNvCxnSpPr>
          <p:nvPr/>
        </p:nvCxnSpPr>
        <p:spPr>
          <a:xfrm>
            <a:off x="7483301" y="4557130"/>
            <a:ext cx="1" cy="564904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76" idx="0"/>
            <a:endCxn id="64" idx="0"/>
          </p:cNvCxnSpPr>
          <p:nvPr/>
        </p:nvCxnSpPr>
        <p:spPr>
          <a:xfrm>
            <a:off x="1503871" y="5462023"/>
            <a:ext cx="3378" cy="455060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5" idx="0"/>
            <a:endCxn id="16" idx="0"/>
          </p:cNvCxnSpPr>
          <p:nvPr/>
        </p:nvCxnSpPr>
        <p:spPr>
          <a:xfrm>
            <a:off x="7483302" y="5498636"/>
            <a:ext cx="376602" cy="481215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107"/>
          <p:cNvGrpSpPr/>
          <p:nvPr/>
        </p:nvGrpSpPr>
        <p:grpSpPr>
          <a:xfrm>
            <a:off x="1119472" y="3856500"/>
            <a:ext cx="152400" cy="152400"/>
            <a:chOff x="647170" y="3124200"/>
            <a:chExt cx="152400" cy="152400"/>
          </a:xfrm>
        </p:grpSpPr>
        <p:sp>
          <p:nvSpPr>
            <p:cNvPr id="101" name="Oval 100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3" name="Group 107"/>
          <p:cNvGrpSpPr/>
          <p:nvPr/>
        </p:nvGrpSpPr>
        <p:grpSpPr>
          <a:xfrm>
            <a:off x="6569465" y="3978419"/>
            <a:ext cx="152400" cy="152400"/>
            <a:chOff x="647170" y="3124200"/>
            <a:chExt cx="152400" cy="152400"/>
          </a:xfrm>
        </p:grpSpPr>
        <p:sp>
          <p:nvSpPr>
            <p:cNvPr id="104" name="Oval 103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107"/>
          <p:cNvGrpSpPr/>
          <p:nvPr/>
        </p:nvGrpSpPr>
        <p:grpSpPr>
          <a:xfrm>
            <a:off x="6751816" y="3975268"/>
            <a:ext cx="152400" cy="152400"/>
            <a:chOff x="647170" y="3124200"/>
            <a:chExt cx="152400" cy="152400"/>
          </a:xfrm>
        </p:grpSpPr>
        <p:sp>
          <p:nvSpPr>
            <p:cNvPr id="114" name="Oval 113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1" name="Straight Connector 120"/>
          <p:cNvCxnSpPr>
            <a:stCxn id="4" idx="3"/>
            <a:endCxn id="94" idx="3"/>
          </p:cNvCxnSpPr>
          <p:nvPr/>
        </p:nvCxnSpPr>
        <p:spPr>
          <a:xfrm flipH="1">
            <a:off x="4308756" y="1252729"/>
            <a:ext cx="1384784" cy="543656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94" idx="0"/>
            <a:endCxn id="95" idx="0"/>
          </p:cNvCxnSpPr>
          <p:nvPr/>
        </p:nvCxnSpPr>
        <p:spPr>
          <a:xfrm>
            <a:off x="4308756" y="2165661"/>
            <a:ext cx="369276" cy="471853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362934" y="1468040"/>
            <a:ext cx="319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tree doesn’t capture the notion of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hidden moves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62933" y="3212976"/>
            <a:ext cx="8394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consider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separate trees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player’s point of view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337204" y="4005749"/>
            <a:ext cx="2123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playout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descends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trees in parallel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keep track of the players’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differing viewpoints</a:t>
            </a:r>
          </a:p>
        </p:txBody>
      </p:sp>
    </p:spTree>
    <p:extLst>
      <p:ext uri="{BB962C8B-B14F-4D97-AF65-F5344CB8AC3E}">
        <p14:creationId xmlns:p14="http://schemas.microsoft.com/office/powerpoint/2010/main" val="112702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12" grpId="0" animBg="1"/>
      <p:bldP spid="105" grpId="0" animBg="1"/>
      <p:bldP spid="113" grpId="0" animBg="1"/>
      <p:bldP spid="132" grpId="0"/>
      <p:bldP spid="133" grpId="0"/>
      <p:bldP spid="1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C1E2-54B8-4C02-B93E-1C2060FD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Fuzzy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C77-3B5D-4B49-9968-553F5BE14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Boolean</a:t>
            </a:r>
            <a:r>
              <a:rPr lang="en-GB" dirty="0"/>
              <a:t> logic: variables are either </a:t>
            </a:r>
            <a:r>
              <a:rPr lang="en-GB" b="1" dirty="0"/>
              <a:t>true</a:t>
            </a:r>
            <a:r>
              <a:rPr lang="en-GB" dirty="0"/>
              <a:t> or </a:t>
            </a:r>
            <a:r>
              <a:rPr lang="en-GB" b="1" dirty="0"/>
              <a:t>false</a:t>
            </a:r>
          </a:p>
          <a:p>
            <a:r>
              <a:rPr lang="en-GB" dirty="0"/>
              <a:t>Humans don’t tend to reason with hard Boolean logic – we use information that is </a:t>
            </a:r>
            <a:r>
              <a:rPr lang="en-GB" b="1" dirty="0"/>
              <a:t>vague</a:t>
            </a:r>
            <a:r>
              <a:rPr lang="en-GB" dirty="0"/>
              <a:t>, </a:t>
            </a:r>
            <a:r>
              <a:rPr lang="en-GB" b="1" dirty="0"/>
              <a:t>imprecise</a:t>
            </a:r>
            <a:r>
              <a:rPr lang="en-GB" dirty="0"/>
              <a:t> and </a:t>
            </a:r>
            <a:r>
              <a:rPr lang="en-GB" b="1" dirty="0"/>
              <a:t>uncertain</a:t>
            </a:r>
          </a:p>
          <a:p>
            <a:r>
              <a:rPr lang="en-GB" b="1" dirty="0"/>
              <a:t>Fuzzy logic </a:t>
            </a:r>
            <a:r>
              <a:rPr lang="en-GB" dirty="0"/>
              <a:t>was introduced in 1960s to model this</a:t>
            </a:r>
          </a:p>
          <a:p>
            <a:r>
              <a:rPr lang="en-GB" dirty="0"/>
              <a:t>Variables have a </a:t>
            </a:r>
            <a:r>
              <a:rPr lang="en-GB" b="1" dirty="0"/>
              <a:t>truth value </a:t>
            </a:r>
            <a:r>
              <a:rPr lang="en-GB" dirty="0"/>
              <a:t>between </a:t>
            </a:r>
            <a:r>
              <a:rPr lang="en-GB" b="1" dirty="0"/>
              <a:t>0 and 1</a:t>
            </a:r>
          </a:p>
          <a:p>
            <a:r>
              <a:rPr lang="en-GB" dirty="0"/>
              <a:t>Related to </a:t>
            </a:r>
            <a:r>
              <a:rPr lang="en-GB" b="1" dirty="0"/>
              <a:t>fuzzy set theory</a:t>
            </a:r>
            <a:r>
              <a:rPr lang="en-GB" dirty="0"/>
              <a:t>: instead of elements being either </a:t>
            </a:r>
            <a:r>
              <a:rPr lang="en-GB" b="1" dirty="0"/>
              <a:t>in or not in </a:t>
            </a:r>
            <a:r>
              <a:rPr lang="en-GB" dirty="0"/>
              <a:t>a set, they have a </a:t>
            </a:r>
            <a:r>
              <a:rPr lang="en-GB" b="1" dirty="0"/>
              <a:t>degree of membership </a:t>
            </a:r>
            <a:r>
              <a:rPr lang="en-GB" dirty="0"/>
              <a:t>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590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trees in ISMCTS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1600200"/>
            <a:ext cx="3754760" cy="4421087"/>
          </a:xfrm>
        </p:spPr>
        <p:txBody>
          <a:bodyPr>
            <a:normAutofit/>
          </a:bodyPr>
          <a:lstStyle/>
          <a:p>
            <a:r>
              <a:rPr lang="en-US" sz="2400" dirty="0"/>
              <a:t>Each player has </a:t>
            </a:r>
            <a:r>
              <a:rPr lang="en-US" sz="2400" b="1" dirty="0">
                <a:solidFill>
                  <a:schemeClr val="accent1"/>
                </a:solidFill>
              </a:rPr>
              <a:t>multiple trees</a:t>
            </a:r>
            <a:r>
              <a:rPr lang="en-US" sz="2400" dirty="0"/>
              <a:t>, to model their observations of </a:t>
            </a:r>
            <a:r>
              <a:rPr lang="en-US" sz="2400" b="1" dirty="0">
                <a:solidFill>
                  <a:schemeClr val="accent1"/>
                </a:solidFill>
              </a:rPr>
              <a:t>different </a:t>
            </a:r>
            <a:r>
              <a:rPr lang="en-US" sz="2400" b="1" dirty="0" err="1">
                <a:solidFill>
                  <a:schemeClr val="accent1"/>
                </a:solidFill>
              </a:rPr>
              <a:t>determinizations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87940"/>
            <a:ext cx="448627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6021287"/>
            <a:ext cx="42805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Determinization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“players 3 and 5 are spies”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2123728" y="3573016"/>
            <a:ext cx="864096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8064" y="404193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this tree, player 5 knows that players 3 and 5 are spies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7794" y="3338408"/>
            <a:ext cx="394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this tree, player 4 is resistance and doesn’t know who the spies are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563888" y="2924944"/>
            <a:ext cx="1173907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211960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75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filter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</a:t>
            </a:r>
            <a:r>
              <a:rPr lang="en-GB" b="1" dirty="0" err="1">
                <a:solidFill>
                  <a:schemeClr val="accent1"/>
                </a:solidFill>
              </a:rPr>
              <a:t>determinizations</a:t>
            </a:r>
            <a:r>
              <a:rPr lang="en-GB" dirty="0"/>
              <a:t> reach some </a:t>
            </a:r>
            <a:r>
              <a:rPr lang="en-GB" b="1" dirty="0">
                <a:solidFill>
                  <a:schemeClr val="accent1"/>
                </a:solidFill>
              </a:rPr>
              <a:t>parts of the tree</a:t>
            </a:r>
            <a:r>
              <a:rPr lang="en-GB" dirty="0"/>
              <a:t> more than others</a:t>
            </a:r>
          </a:p>
          <a:p>
            <a:r>
              <a:rPr lang="en-GB" dirty="0"/>
              <a:t>By keeping track of this, hidden information can be </a:t>
            </a:r>
            <a:r>
              <a:rPr lang="en-GB" b="1" dirty="0">
                <a:solidFill>
                  <a:schemeClr val="accent1"/>
                </a:solidFill>
              </a:rPr>
              <a:t>inferred</a:t>
            </a:r>
            <a:r>
              <a:rPr lang="en-GB" dirty="0"/>
              <a:t> from </a:t>
            </a:r>
            <a:r>
              <a:rPr lang="en-GB" b="1" dirty="0">
                <a:solidFill>
                  <a:schemeClr val="accent1"/>
                </a:solidFill>
              </a:rPr>
              <a:t>observed actions</a:t>
            </a:r>
          </a:p>
          <a:p>
            <a:r>
              <a:rPr lang="en-GB" dirty="0"/>
              <a:t>Sampled frequencies are used to </a:t>
            </a:r>
            <a:r>
              <a:rPr lang="en-GB" b="1" dirty="0">
                <a:solidFill>
                  <a:schemeClr val="accent1"/>
                </a:solidFill>
              </a:rPr>
              <a:t>update the sampling distribution </a:t>
            </a:r>
            <a:r>
              <a:rPr lang="en-GB" dirty="0"/>
              <a:t>for </a:t>
            </a:r>
            <a:r>
              <a:rPr lang="en-GB" dirty="0" err="1"/>
              <a:t>determinizations</a:t>
            </a:r>
            <a:r>
              <a:rPr lang="en-GB" dirty="0"/>
              <a:t> for </a:t>
            </a:r>
            <a:r>
              <a:rPr lang="en-GB" b="1" dirty="0">
                <a:solidFill>
                  <a:schemeClr val="accent1"/>
                </a:solidFill>
              </a:rPr>
              <a:t>future decisions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303"/>
          <p:cNvSpPr/>
          <p:nvPr/>
        </p:nvSpPr>
        <p:spPr>
          <a:xfrm>
            <a:off x="644142" y="4180269"/>
            <a:ext cx="6501876" cy="176901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3989592" y="2037837"/>
            <a:ext cx="3130715" cy="176901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642853" y="2037837"/>
            <a:ext cx="3130715" cy="176901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80119"/>
          </a:xfrm>
        </p:spPr>
        <p:txBody>
          <a:bodyPr/>
          <a:lstStyle/>
          <a:p>
            <a:r>
              <a:rPr lang="en-US" dirty="0"/>
              <a:t>Particle filter inference</a:t>
            </a:r>
          </a:p>
        </p:txBody>
      </p:sp>
      <p:sp>
        <p:nvSpPr>
          <p:cNvPr id="218" name="Isosceles Triangle 217"/>
          <p:cNvSpPr/>
          <p:nvPr/>
        </p:nvSpPr>
        <p:spPr>
          <a:xfrm rot="10800000">
            <a:off x="1959638" y="2449619"/>
            <a:ext cx="470753" cy="3766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6" name="Isosceles Triangle 225"/>
          <p:cNvSpPr/>
          <p:nvPr/>
        </p:nvSpPr>
        <p:spPr>
          <a:xfrm rot="10800000">
            <a:off x="791625" y="1866283"/>
            <a:ext cx="533400" cy="4707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29" name="Group 107"/>
          <p:cNvGrpSpPr/>
          <p:nvPr/>
        </p:nvGrpSpPr>
        <p:grpSpPr>
          <a:xfrm>
            <a:off x="900343" y="1922220"/>
            <a:ext cx="152400" cy="152400"/>
            <a:chOff x="647170" y="3124200"/>
            <a:chExt cx="152400" cy="152400"/>
          </a:xfrm>
        </p:grpSpPr>
        <p:sp>
          <p:nvSpPr>
            <p:cNvPr id="230" name="Oval 229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2" name="Group 107"/>
          <p:cNvGrpSpPr/>
          <p:nvPr/>
        </p:nvGrpSpPr>
        <p:grpSpPr>
          <a:xfrm>
            <a:off x="1082694" y="1919069"/>
            <a:ext cx="152400" cy="152400"/>
            <a:chOff x="647170" y="3124200"/>
            <a:chExt cx="152400" cy="152400"/>
          </a:xfrm>
        </p:grpSpPr>
        <p:sp>
          <p:nvSpPr>
            <p:cNvPr id="233" name="Oval 232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Oval 233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0" name="Isosceles Triangle 239"/>
          <p:cNvSpPr/>
          <p:nvPr/>
        </p:nvSpPr>
        <p:spPr>
          <a:xfrm>
            <a:off x="1462573" y="3307433"/>
            <a:ext cx="470753" cy="3766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1" name="Isosceles Triangle 240"/>
          <p:cNvSpPr/>
          <p:nvPr/>
        </p:nvSpPr>
        <p:spPr>
          <a:xfrm>
            <a:off x="2430391" y="3296971"/>
            <a:ext cx="470753" cy="3766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2" name="Straight Arrow Connector 241"/>
          <p:cNvCxnSpPr>
            <a:stCxn id="218" idx="0"/>
            <a:endCxn id="241" idx="0"/>
          </p:cNvCxnSpPr>
          <p:nvPr/>
        </p:nvCxnSpPr>
        <p:spPr>
          <a:xfrm>
            <a:off x="2195014" y="2826221"/>
            <a:ext cx="470754" cy="47075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18" idx="0"/>
            <a:endCxn id="240" idx="0"/>
          </p:cNvCxnSpPr>
          <p:nvPr/>
        </p:nvCxnSpPr>
        <p:spPr>
          <a:xfrm flipH="1">
            <a:off x="1697950" y="2826221"/>
            <a:ext cx="497064" cy="4812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642853" y="2753435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 A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150 visits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665768" y="2758723"/>
            <a:ext cx="103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Team 4,5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 visits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1204613" y="1992118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resistance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2016119" y="293810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270" name="Isosceles Triangle 269"/>
          <p:cNvSpPr/>
          <p:nvPr/>
        </p:nvSpPr>
        <p:spPr>
          <a:xfrm rot="10800000">
            <a:off x="5359080" y="2454907"/>
            <a:ext cx="470753" cy="376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1" name="Isosceles Triangle 270"/>
          <p:cNvSpPr/>
          <p:nvPr/>
        </p:nvSpPr>
        <p:spPr>
          <a:xfrm rot="10800000">
            <a:off x="4191067" y="1871571"/>
            <a:ext cx="533400" cy="47075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2" name="Group 107"/>
          <p:cNvGrpSpPr/>
          <p:nvPr/>
        </p:nvGrpSpPr>
        <p:grpSpPr>
          <a:xfrm>
            <a:off x="4299785" y="1927508"/>
            <a:ext cx="152400" cy="152400"/>
            <a:chOff x="647170" y="3124200"/>
            <a:chExt cx="152400" cy="152400"/>
          </a:xfrm>
        </p:grpSpPr>
        <p:sp>
          <p:nvSpPr>
            <p:cNvPr id="273" name="Oval 272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Oval 273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5" name="Group 107"/>
          <p:cNvGrpSpPr/>
          <p:nvPr/>
        </p:nvGrpSpPr>
        <p:grpSpPr>
          <a:xfrm>
            <a:off x="4482136" y="1924357"/>
            <a:ext cx="152400" cy="152400"/>
            <a:chOff x="647170" y="3124200"/>
            <a:chExt cx="152400" cy="152400"/>
          </a:xfrm>
        </p:grpSpPr>
        <p:sp>
          <p:nvSpPr>
            <p:cNvPr id="276" name="Oval 275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Oval 276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8" name="Isosceles Triangle 277"/>
          <p:cNvSpPr/>
          <p:nvPr/>
        </p:nvSpPr>
        <p:spPr>
          <a:xfrm>
            <a:off x="4862015" y="3312721"/>
            <a:ext cx="470753" cy="376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Isosceles Triangle 278"/>
          <p:cNvSpPr/>
          <p:nvPr/>
        </p:nvSpPr>
        <p:spPr>
          <a:xfrm>
            <a:off x="5829833" y="3302259"/>
            <a:ext cx="470753" cy="376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80" name="Straight Arrow Connector 279"/>
          <p:cNvCxnSpPr>
            <a:stCxn id="270" idx="0"/>
            <a:endCxn id="279" idx="0"/>
          </p:cNvCxnSpPr>
          <p:nvPr/>
        </p:nvCxnSpPr>
        <p:spPr>
          <a:xfrm>
            <a:off x="5594456" y="2831509"/>
            <a:ext cx="470754" cy="47075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270" idx="0"/>
            <a:endCxn id="278" idx="0"/>
          </p:cNvCxnSpPr>
          <p:nvPr/>
        </p:nvCxnSpPr>
        <p:spPr>
          <a:xfrm flipH="1">
            <a:off x="5097392" y="2831509"/>
            <a:ext cx="497064" cy="481212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/>
          <p:cNvSpPr txBox="1"/>
          <p:nvPr/>
        </p:nvSpPr>
        <p:spPr>
          <a:xfrm>
            <a:off x="4042295" y="2758723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Team 1,2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 visits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6065210" y="2758723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 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150 visits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4634536" y="1967705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spy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5415561" y="294338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286" name="Isosceles Triangle 285"/>
          <p:cNvSpPr/>
          <p:nvPr/>
        </p:nvSpPr>
        <p:spPr>
          <a:xfrm>
            <a:off x="828469" y="3967752"/>
            <a:ext cx="533400" cy="47075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7" name="Group 107"/>
          <p:cNvGrpSpPr/>
          <p:nvPr/>
        </p:nvGrpSpPr>
        <p:grpSpPr>
          <a:xfrm>
            <a:off x="938006" y="4107220"/>
            <a:ext cx="152400" cy="152400"/>
            <a:chOff x="647170" y="3124200"/>
            <a:chExt cx="152400" cy="152400"/>
          </a:xfrm>
        </p:grpSpPr>
        <p:sp>
          <p:nvSpPr>
            <p:cNvPr id="288" name="Oval 287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9" name="Oval 288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0" name="Group 107"/>
          <p:cNvGrpSpPr/>
          <p:nvPr/>
        </p:nvGrpSpPr>
        <p:grpSpPr>
          <a:xfrm>
            <a:off x="1120357" y="4107220"/>
            <a:ext cx="152400" cy="152400"/>
            <a:chOff x="647170" y="3124200"/>
            <a:chExt cx="152400" cy="152400"/>
          </a:xfrm>
        </p:grpSpPr>
        <p:sp>
          <p:nvSpPr>
            <p:cNvPr id="291" name="Oval 290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Oval 291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3" name="Isosceles Triangle 292"/>
          <p:cNvSpPr/>
          <p:nvPr/>
        </p:nvSpPr>
        <p:spPr>
          <a:xfrm rot="10800000">
            <a:off x="3718376" y="4547323"/>
            <a:ext cx="470753" cy="37660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4" name="Isosceles Triangle 293"/>
          <p:cNvSpPr/>
          <p:nvPr/>
        </p:nvSpPr>
        <p:spPr>
          <a:xfrm>
            <a:off x="3221311" y="5405137"/>
            <a:ext cx="470753" cy="3766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5" name="Isosceles Triangle 294"/>
          <p:cNvSpPr/>
          <p:nvPr/>
        </p:nvSpPr>
        <p:spPr>
          <a:xfrm>
            <a:off x="4189129" y="5394675"/>
            <a:ext cx="470753" cy="376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6" name="Straight Arrow Connector 295"/>
          <p:cNvCxnSpPr>
            <a:stCxn id="293" idx="0"/>
            <a:endCxn id="295" idx="0"/>
          </p:cNvCxnSpPr>
          <p:nvPr/>
        </p:nvCxnSpPr>
        <p:spPr>
          <a:xfrm>
            <a:off x="3953752" y="4923925"/>
            <a:ext cx="470754" cy="47075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93" idx="0"/>
            <a:endCxn id="294" idx="0"/>
          </p:cNvCxnSpPr>
          <p:nvPr/>
        </p:nvCxnSpPr>
        <p:spPr>
          <a:xfrm flipH="1">
            <a:off x="3456688" y="4923925"/>
            <a:ext cx="497064" cy="48121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/>
          <p:cNvSpPr txBox="1"/>
          <p:nvPr/>
        </p:nvSpPr>
        <p:spPr>
          <a:xfrm>
            <a:off x="722318" y="4923925"/>
            <a:ext cx="2456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 A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 visits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75% resistance, 25% spy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4689833" y="4923926"/>
            <a:ext cx="2456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 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 visits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25% resistance, 75% spy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3774857" y="503580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7390657" y="2454907"/>
            <a:ext cx="12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Opponent trees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7390657" y="4851139"/>
            <a:ext cx="129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tree</a:t>
            </a:r>
          </a:p>
        </p:txBody>
      </p:sp>
      <p:sp>
        <p:nvSpPr>
          <p:cNvPr id="310" name="Oval Callout 309"/>
          <p:cNvSpPr/>
          <p:nvPr/>
        </p:nvSpPr>
        <p:spPr>
          <a:xfrm>
            <a:off x="1459917" y="1216883"/>
            <a:ext cx="2672729" cy="1501644"/>
          </a:xfrm>
          <a:prstGeom prst="wedgeEllipseCallout">
            <a:avLst>
              <a:gd name="adj1" fmla="val -33214"/>
              <a:gd name="adj2" fmla="val 77413"/>
            </a:avLst>
          </a:prstGeom>
          <a:solidFill>
            <a:schemeClr val="bg1">
              <a:alpha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“If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 were resistance, he would probably choose move A”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1" name="Oval Callout 310"/>
          <p:cNvSpPr/>
          <p:nvPr/>
        </p:nvSpPr>
        <p:spPr>
          <a:xfrm>
            <a:off x="4978958" y="1176686"/>
            <a:ext cx="2617378" cy="1501644"/>
          </a:xfrm>
          <a:prstGeom prst="wedgeEllipseCallout">
            <a:avLst>
              <a:gd name="adj1" fmla="val -14643"/>
              <a:gd name="adj2" fmla="val 75549"/>
            </a:avLst>
          </a:prstGeom>
          <a:solidFill>
            <a:schemeClr val="bg1">
              <a:alpha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“If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 were a spy, he would probably choose move B”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2" name="Oval Callout 311"/>
          <p:cNvSpPr/>
          <p:nvPr/>
        </p:nvSpPr>
        <p:spPr>
          <a:xfrm>
            <a:off x="3361652" y="3307433"/>
            <a:ext cx="2703558" cy="1501644"/>
          </a:xfrm>
          <a:prstGeom prst="wedgeEllipseCallout">
            <a:avLst>
              <a:gd name="adj1" fmla="val -14643"/>
              <a:gd name="adj2" fmla="val 75549"/>
            </a:avLst>
          </a:prstGeom>
          <a:solidFill>
            <a:schemeClr val="bg1">
              <a:alpha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“Therefore if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 chooses move B, he is probably a spy”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659882" y="5405137"/>
            <a:ext cx="2486136" cy="544143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92367" y="5394675"/>
            <a:ext cx="2486136" cy="544143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51937" y="2522603"/>
            <a:ext cx="3274384" cy="1754326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Depending which move is observed in the actual game, carry the corresponding distribution forward as the new sampling distribution for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determinizations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2" name="Straight Arrow Connector 61"/>
          <p:cNvCxnSpPr>
            <a:stCxn id="59" idx="7"/>
          </p:cNvCxnSpPr>
          <p:nvPr/>
        </p:nvCxnSpPr>
        <p:spPr>
          <a:xfrm flipV="1">
            <a:off x="2814417" y="4259620"/>
            <a:ext cx="406894" cy="121474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8" idx="1"/>
          </p:cNvCxnSpPr>
          <p:nvPr/>
        </p:nvCxnSpPr>
        <p:spPr>
          <a:xfrm flipH="1" flipV="1">
            <a:off x="4724467" y="4276929"/>
            <a:ext cx="299501" cy="120789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93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286" grpId="0" animBg="1"/>
      <p:bldP spid="293" grpId="0" animBg="1"/>
      <p:bldP spid="294" grpId="0" animBg="1"/>
      <p:bldP spid="295" grpId="0" animBg="1"/>
      <p:bldP spid="298" grpId="0"/>
      <p:bldP spid="299" grpId="0"/>
      <p:bldP spid="300" grpId="0"/>
      <p:bldP spid="307" grpId="0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58" grpId="0" animBg="1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filter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065035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Bayesian inference usually requires an </a:t>
            </a:r>
            <a:r>
              <a:rPr lang="en-GB" b="1" dirty="0">
                <a:solidFill>
                  <a:schemeClr val="accent1"/>
                </a:solidFill>
              </a:rPr>
              <a:t>opponent model</a:t>
            </a:r>
          </a:p>
          <a:p>
            <a:r>
              <a:rPr lang="en-GB" dirty="0"/>
              <a:t>MCTS </a:t>
            </a:r>
            <a:r>
              <a:rPr lang="en-GB" b="1" dirty="0">
                <a:solidFill>
                  <a:schemeClr val="accent1"/>
                </a:solidFill>
              </a:rPr>
              <a:t>implicitly generates </a:t>
            </a:r>
            <a:r>
              <a:rPr lang="en-GB" dirty="0"/>
              <a:t>an opponent model</a:t>
            </a:r>
          </a:p>
          <a:p>
            <a:r>
              <a:rPr lang="en-GB" dirty="0"/>
              <a:t>Particle filter inference </a:t>
            </a:r>
            <a:r>
              <a:rPr lang="en-GB" b="1" dirty="0">
                <a:solidFill>
                  <a:schemeClr val="accent1"/>
                </a:solidFill>
              </a:rPr>
              <a:t>uses this model </a:t>
            </a:r>
            <a:r>
              <a:rPr lang="en-GB" dirty="0"/>
              <a:t>to perform inference</a:t>
            </a:r>
          </a:p>
          <a:p>
            <a:r>
              <a:rPr lang="en-GB" dirty="0"/>
              <a:t>Particle filter inference </a:t>
            </a:r>
            <a:r>
              <a:rPr lang="en-GB" b="1" dirty="0">
                <a:solidFill>
                  <a:schemeClr val="accent1"/>
                </a:solidFill>
              </a:rPr>
              <a:t>estimates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P(</a:t>
            </a:r>
            <a:r>
              <a:rPr lang="en-GB" i="1" dirty="0" err="1">
                <a:solidFill>
                  <a:srgbClr val="FF0000"/>
                </a:solidFill>
              </a:rPr>
              <a:t>s</a:t>
            </a:r>
            <a:r>
              <a:rPr lang="en-GB" dirty="0" err="1">
                <a:solidFill>
                  <a:srgbClr val="FF0000"/>
                </a:solidFill>
              </a:rPr>
              <a:t>|</a:t>
            </a:r>
            <a:r>
              <a:rPr lang="en-GB" i="1" dirty="0" err="1">
                <a:solidFill>
                  <a:srgbClr val="FF0000"/>
                </a:solidFill>
              </a:rPr>
              <a:t>a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/>
              <a:t> </a:t>
            </a:r>
            <a:r>
              <a:rPr lang="en-GB" b="1" dirty="0">
                <a:solidFill>
                  <a:schemeClr val="accent1"/>
                </a:solidFill>
              </a:rPr>
              <a:t>from the MCTS </a:t>
            </a:r>
            <a:r>
              <a:rPr lang="en-GB" b="1" dirty="0" err="1">
                <a:solidFill>
                  <a:schemeClr val="accent1"/>
                </a:solidFill>
              </a:rPr>
              <a:t>playouts</a:t>
            </a:r>
            <a:r>
              <a:rPr lang="en-GB" dirty="0"/>
              <a:t> – no need to go through </a:t>
            </a:r>
            <a:r>
              <a:rPr lang="en-GB" dirty="0" err="1"/>
              <a:t>Bayes</a:t>
            </a:r>
            <a:r>
              <a:rPr lang="en-GB" dirty="0"/>
              <a:t>’ rule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75656" y="4482673"/>
            <a:ext cx="6086129" cy="2008361"/>
            <a:chOff x="1691680" y="2658978"/>
            <a:chExt cx="6086129" cy="2008361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07704" y="2884294"/>
              <a:ext cx="5236680" cy="1598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691680" y="2987660"/>
              <a:ext cx="2174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Posterior distribution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97513" y="2658978"/>
              <a:ext cx="1780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Prior distribution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1960" y="2658978"/>
              <a:ext cx="1785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Opponent model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58831" y="4298007"/>
              <a:ext cx="1785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Opponent model</a:t>
              </a:r>
            </a:p>
          </p:txBody>
        </p:sp>
      </p:grpSp>
      <p:sp>
        <p:nvSpPr>
          <p:cNvPr id="18" name="Multiply 17"/>
          <p:cNvSpPr/>
          <p:nvPr/>
        </p:nvSpPr>
        <p:spPr>
          <a:xfrm>
            <a:off x="-252536" y="4482673"/>
            <a:ext cx="9396536" cy="1823695"/>
          </a:xfrm>
          <a:prstGeom prst="mathMultiply">
            <a:avLst>
              <a:gd name="adj1" fmla="val 5101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5 ISMCTS players, each using 20000 iterations (approx 0.2 seconds) per decision</a:t>
            </a:r>
          </a:p>
          <a:p>
            <a:r>
              <a:rPr lang="en-GB" b="1" dirty="0">
                <a:solidFill>
                  <a:schemeClr val="accent1"/>
                </a:solidFill>
              </a:rPr>
              <a:t>Without inference</a:t>
            </a:r>
            <a:r>
              <a:rPr lang="en-GB" dirty="0"/>
              <a:t>, resistance win </a:t>
            </a:r>
            <a:r>
              <a:rPr lang="en-GB" b="1" dirty="0">
                <a:solidFill>
                  <a:schemeClr val="accent1"/>
                </a:solidFill>
              </a:rPr>
              <a:t>28.3%</a:t>
            </a:r>
            <a:r>
              <a:rPr lang="en-GB" dirty="0"/>
              <a:t> of games</a:t>
            </a:r>
          </a:p>
          <a:p>
            <a:r>
              <a:rPr lang="en-GB" dirty="0"/>
              <a:t>When resistance use </a:t>
            </a:r>
            <a:r>
              <a:rPr lang="en-GB" b="1" dirty="0">
                <a:solidFill>
                  <a:schemeClr val="accent1"/>
                </a:solidFill>
              </a:rPr>
              <a:t>particle filter inference</a:t>
            </a:r>
            <a:r>
              <a:rPr lang="en-GB" dirty="0"/>
              <a:t>, resistance win </a:t>
            </a:r>
            <a:r>
              <a:rPr lang="en-GB" b="1" dirty="0">
                <a:solidFill>
                  <a:schemeClr val="accent1"/>
                </a:solidFill>
              </a:rPr>
              <a:t>94.7%</a:t>
            </a:r>
            <a:r>
              <a:rPr lang="en-GB" dirty="0"/>
              <a:t> of games</a:t>
            </a:r>
          </a:p>
          <a:p>
            <a:r>
              <a:rPr lang="en-GB" dirty="0"/>
              <a:t>With vanilla MCTS, both sides are stupid</a:t>
            </a:r>
          </a:p>
          <a:p>
            <a:pPr lvl="1"/>
            <a:r>
              <a:rPr lang="en-GB" dirty="0"/>
              <a:t>Spies are blatant, but resistance don’t notice</a:t>
            </a:r>
          </a:p>
          <a:p>
            <a:r>
              <a:rPr lang="en-GB" dirty="0"/>
              <a:t>Inference massively changes the balance of the game – spies can’t afford to be blatant any more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Suppose I am a spy…</a:t>
            </a:r>
          </a:p>
          <a:p>
            <a:r>
              <a:rPr lang="en-US" dirty="0"/>
              <a:t>To accurately </a:t>
            </a:r>
            <a:r>
              <a:rPr lang="en-US" b="1" dirty="0">
                <a:solidFill>
                  <a:schemeClr val="accent1"/>
                </a:solidFill>
              </a:rPr>
              <a:t>model what other players are thinking</a:t>
            </a:r>
            <a:r>
              <a:rPr lang="en-US" dirty="0"/>
              <a:t>, I need to bear in mind that </a:t>
            </a:r>
            <a:r>
              <a:rPr lang="en-US" b="1" dirty="0">
                <a:solidFill>
                  <a:schemeClr val="accent1"/>
                </a:solidFill>
              </a:rPr>
              <a:t>they don’t know</a:t>
            </a:r>
            <a:r>
              <a:rPr lang="en-US" dirty="0"/>
              <a:t> I’m a spy</a:t>
            </a:r>
          </a:p>
          <a:p>
            <a:r>
              <a:rPr lang="en-US" dirty="0"/>
              <a:t>Basic ISMCTS samples </a:t>
            </a:r>
            <a:r>
              <a:rPr lang="en-US" dirty="0" err="1"/>
              <a:t>determinizations</a:t>
            </a:r>
            <a:r>
              <a:rPr lang="en-US" dirty="0"/>
              <a:t> from the </a:t>
            </a:r>
            <a:r>
              <a:rPr lang="en-US" b="1" dirty="0">
                <a:solidFill>
                  <a:schemeClr val="accent1"/>
                </a:solidFill>
              </a:rPr>
              <a:t>current information set</a:t>
            </a:r>
          </a:p>
          <a:p>
            <a:r>
              <a:rPr lang="en-US" dirty="0"/>
              <a:t>If I know I’m a spy, then </a:t>
            </a:r>
            <a:r>
              <a:rPr lang="en-US" b="1" dirty="0">
                <a:solidFill>
                  <a:schemeClr val="accent1"/>
                </a:solidFill>
              </a:rPr>
              <a:t>100%</a:t>
            </a:r>
            <a:r>
              <a:rPr lang="en-US" dirty="0"/>
              <a:t> of the </a:t>
            </a:r>
            <a:r>
              <a:rPr lang="en-US" dirty="0" err="1"/>
              <a:t>determinizations</a:t>
            </a:r>
            <a:r>
              <a:rPr lang="en-US" dirty="0"/>
              <a:t> I sample have me as a spy</a:t>
            </a:r>
          </a:p>
          <a:p>
            <a:r>
              <a:rPr lang="en-US" dirty="0"/>
              <a:t>Essentially I am assuming that </a:t>
            </a:r>
            <a:r>
              <a:rPr lang="en-US" b="1" dirty="0">
                <a:solidFill>
                  <a:schemeClr val="accent1"/>
                </a:solidFill>
              </a:rPr>
              <a:t>everyone knows I’m a spy</a:t>
            </a:r>
            <a:r>
              <a:rPr lang="en-US" dirty="0"/>
              <a:t>!</a:t>
            </a:r>
          </a:p>
          <a:p>
            <a:r>
              <a:rPr lang="en-US" dirty="0"/>
              <a:t>To solve this, ISMCTS needs to </a:t>
            </a:r>
            <a:r>
              <a:rPr lang="en-US" b="1" dirty="0">
                <a:solidFill>
                  <a:schemeClr val="accent1"/>
                </a:solidFill>
              </a:rPr>
              <a:t>self-</a:t>
            </a:r>
            <a:r>
              <a:rPr lang="en-US" b="1" dirty="0" err="1">
                <a:solidFill>
                  <a:schemeClr val="accent1"/>
                </a:solidFill>
              </a:rPr>
              <a:t>determinize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Sample </a:t>
            </a:r>
            <a:r>
              <a:rPr lang="en-US" b="1" dirty="0" err="1">
                <a:solidFill>
                  <a:schemeClr val="accent1"/>
                </a:solidFill>
              </a:rPr>
              <a:t>determinizations</a:t>
            </a:r>
            <a:r>
              <a:rPr lang="en-US" b="1" dirty="0">
                <a:solidFill>
                  <a:schemeClr val="accent1"/>
                </a:solidFill>
              </a:rPr>
              <a:t> where I am not a spy</a:t>
            </a:r>
            <a:r>
              <a:rPr lang="en-US" dirty="0"/>
              <a:t>, and allow those </a:t>
            </a:r>
            <a:r>
              <a:rPr lang="en-US" dirty="0" err="1"/>
              <a:t>determinizations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1"/>
                </a:solidFill>
              </a:rPr>
              <a:t>influence the opponent trees</a:t>
            </a:r>
          </a:p>
        </p:txBody>
      </p:sp>
    </p:spTree>
    <p:extLst>
      <p:ext uri="{BB962C8B-B14F-4D97-AF65-F5344CB8AC3E}">
        <p14:creationId xmlns:p14="http://schemas.microsoft.com/office/powerpoint/2010/main" val="165204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/>
          <a:lstStyle/>
          <a:p>
            <a:r>
              <a:rPr lang="en-GB" dirty="0"/>
              <a:t>Multi-tree ISMCTS can already handle self-</a:t>
            </a:r>
            <a:r>
              <a:rPr lang="en-GB" dirty="0" err="1"/>
              <a:t>determinization</a:t>
            </a:r>
            <a:r>
              <a:rPr lang="en-GB" dirty="0"/>
              <a:t> </a:t>
            </a:r>
            <a:r>
              <a:rPr lang="en-GB" b="1" dirty="0">
                <a:solidFill>
                  <a:schemeClr val="accent1"/>
                </a:solidFill>
              </a:rPr>
              <a:t>without polluting </a:t>
            </a:r>
            <a:r>
              <a:rPr lang="en-GB" dirty="0"/>
              <a:t>the tree used for the final decision</a:t>
            </a:r>
          </a:p>
        </p:txBody>
      </p:sp>
      <p:sp>
        <p:nvSpPr>
          <p:cNvPr id="5" name="Oval 4"/>
          <p:cNvSpPr/>
          <p:nvPr/>
        </p:nvSpPr>
        <p:spPr>
          <a:xfrm>
            <a:off x="5976156" y="3724436"/>
            <a:ext cx="2052228" cy="205222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6444208" y="4984576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1, 5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7164288" y="4885385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?, ?</a:t>
            </a:r>
          </a:p>
        </p:txBody>
      </p:sp>
      <p:sp>
        <p:nvSpPr>
          <p:cNvPr id="8" name="Isosceles Triangle 7"/>
          <p:cNvSpPr/>
          <p:nvPr/>
        </p:nvSpPr>
        <p:spPr>
          <a:xfrm>
            <a:off x="6228184" y="4264496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1, 2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7308304" y="4192488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1, 4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6732240" y="3832448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1, 3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54552" y="1052736"/>
            <a:ext cx="2171399" cy="1364737"/>
            <a:chOff x="1960562" y="2945133"/>
            <a:chExt cx="1811950" cy="1138821"/>
          </a:xfrm>
        </p:grpSpPr>
        <p:pic>
          <p:nvPicPr>
            <p:cNvPr id="15" name="Picture 14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2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6" name="Picture 15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7" name="Picture 16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2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8" name="Picture 17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9" name="Picture 18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5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sp>
        <p:nvSpPr>
          <p:cNvPr id="21" name="TextBox 20"/>
          <p:cNvSpPr txBox="1"/>
          <p:nvPr/>
        </p:nvSpPr>
        <p:spPr>
          <a:xfrm>
            <a:off x="4633918" y="2729098"/>
            <a:ext cx="2561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corresponding to actual situation – used for final decision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14367" y="5176499"/>
            <a:ext cx="2561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Trees corresponding to other situations – used to model “what I would do if...”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90600" y="3652428"/>
            <a:ext cx="529672" cy="35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976156" y="4768552"/>
            <a:ext cx="438721" cy="620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76156" y="5389441"/>
            <a:ext cx="5911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6156" y="4696544"/>
            <a:ext cx="1411834" cy="692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976156" y="4984576"/>
            <a:ext cx="1411834" cy="404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Every ISMCTS iteration that self-</a:t>
            </a:r>
            <a:r>
              <a:rPr lang="en-GB" dirty="0" err="1"/>
              <a:t>determinizes</a:t>
            </a:r>
            <a:r>
              <a:rPr lang="en-GB" dirty="0"/>
              <a:t> is an iteration </a:t>
            </a:r>
            <a:r>
              <a:rPr lang="en-GB" b="1" dirty="0">
                <a:solidFill>
                  <a:schemeClr val="accent1"/>
                </a:solidFill>
              </a:rPr>
              <a:t>not spent considering the true world state</a:t>
            </a:r>
          </a:p>
          <a:p>
            <a:pPr lvl="1"/>
            <a:r>
              <a:rPr lang="en-GB" dirty="0"/>
              <a:t>Only a fraction of MCTS iterations contribute to the final visit counts used to select a move; the rest are spent refining the opponent model</a:t>
            </a:r>
          </a:p>
          <a:p>
            <a:r>
              <a:rPr lang="en-GB" dirty="0"/>
              <a:t>We also tried </a:t>
            </a:r>
            <a:r>
              <a:rPr lang="en-GB" b="1" dirty="0">
                <a:solidFill>
                  <a:schemeClr val="accent1"/>
                </a:solidFill>
              </a:rPr>
              <a:t>turning off </a:t>
            </a:r>
            <a:r>
              <a:rPr lang="en-GB" dirty="0"/>
              <a:t>self-</a:t>
            </a:r>
            <a:r>
              <a:rPr lang="en-GB" dirty="0" err="1"/>
              <a:t>determinizations</a:t>
            </a:r>
            <a:r>
              <a:rPr lang="en-GB" dirty="0"/>
              <a:t> </a:t>
            </a:r>
            <a:r>
              <a:rPr lang="en-GB" b="1" dirty="0">
                <a:solidFill>
                  <a:schemeClr val="accent1"/>
                </a:solidFill>
              </a:rPr>
              <a:t>partway through</a:t>
            </a:r>
            <a:r>
              <a:rPr lang="en-GB" dirty="0"/>
              <a:t> the search</a:t>
            </a:r>
          </a:p>
          <a:p>
            <a:pPr lvl="1"/>
            <a:r>
              <a:rPr lang="en-GB" dirty="0"/>
              <a:t>Increases the fraction of iterations used for move 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Bluff mixing</a:t>
            </a:r>
          </a:p>
        </p:txBody>
      </p:sp>
      <p:sp>
        <p:nvSpPr>
          <p:cNvPr id="6" name="Isosceles Triangle 5"/>
          <p:cNvSpPr/>
          <p:nvPr/>
        </p:nvSpPr>
        <p:spPr>
          <a:xfrm>
            <a:off x="4266409" y="1622005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>
            <a:stCxn id="6" idx="3"/>
            <a:endCxn id="18" idx="3"/>
          </p:cNvCxnSpPr>
          <p:nvPr/>
        </p:nvCxnSpPr>
        <p:spPr>
          <a:xfrm flipH="1">
            <a:off x="2960023" y="1991281"/>
            <a:ext cx="1537184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11" idx="3"/>
          </p:cNvCxnSpPr>
          <p:nvPr/>
        </p:nvCxnSpPr>
        <p:spPr>
          <a:xfrm>
            <a:off x="4497207" y="1991281"/>
            <a:ext cx="919524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/>
        </p:nvSpPr>
        <p:spPr>
          <a:xfrm rot="10800000">
            <a:off x="5185934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2729226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Straight Arrow Connector 25"/>
          <p:cNvCxnSpPr>
            <a:stCxn id="6" idx="3"/>
            <a:endCxn id="27" idx="3"/>
          </p:cNvCxnSpPr>
          <p:nvPr/>
        </p:nvCxnSpPr>
        <p:spPr>
          <a:xfrm flipH="1">
            <a:off x="3574018" y="1991281"/>
            <a:ext cx="923189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3343221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>
            <a:stCxn id="6" idx="3"/>
            <a:endCxn id="31" idx="3"/>
          </p:cNvCxnSpPr>
          <p:nvPr/>
        </p:nvCxnSpPr>
        <p:spPr>
          <a:xfrm flipH="1">
            <a:off x="4184349" y="1991281"/>
            <a:ext cx="312858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/>
          <p:cNvSpPr/>
          <p:nvPr/>
        </p:nvSpPr>
        <p:spPr>
          <a:xfrm rot="10800000">
            <a:off x="3953552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stCxn id="6" idx="3"/>
            <a:endCxn id="35" idx="3"/>
          </p:cNvCxnSpPr>
          <p:nvPr/>
        </p:nvCxnSpPr>
        <p:spPr>
          <a:xfrm>
            <a:off x="4497207" y="1991281"/>
            <a:ext cx="301137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 rot="10800000">
            <a:off x="4567547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8" name="Straight Arrow Connector 37"/>
          <p:cNvCxnSpPr>
            <a:stCxn id="6" idx="3"/>
            <a:endCxn id="39" idx="3"/>
          </p:cNvCxnSpPr>
          <p:nvPr/>
        </p:nvCxnSpPr>
        <p:spPr>
          <a:xfrm>
            <a:off x="4497207" y="1991281"/>
            <a:ext cx="1507725" cy="543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Isosceles Triangle 38"/>
          <p:cNvSpPr/>
          <p:nvPr/>
        </p:nvSpPr>
        <p:spPr>
          <a:xfrm rot="10800000">
            <a:off x="5774135" y="2534940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Isosceles Triangle 119"/>
          <p:cNvSpPr/>
          <p:nvPr/>
        </p:nvSpPr>
        <p:spPr>
          <a:xfrm rot="10800000">
            <a:off x="3953552" y="2534940"/>
            <a:ext cx="461595" cy="369276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4579127" y="3287289"/>
            <a:ext cx="2756917" cy="1008112"/>
            <a:chOff x="2729226" y="1622005"/>
            <a:chExt cx="3506504" cy="1282211"/>
          </a:xfrm>
        </p:grpSpPr>
        <p:sp>
          <p:nvSpPr>
            <p:cNvPr id="136" name="Isosceles Triangle 135"/>
            <p:cNvSpPr/>
            <p:nvPr/>
          </p:nvSpPr>
          <p:spPr>
            <a:xfrm>
              <a:off x="4266409" y="1622005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7" name="Straight Arrow Connector 136"/>
            <p:cNvCxnSpPr>
              <a:stCxn id="136" idx="3"/>
              <a:endCxn id="140" idx="3"/>
            </p:cNvCxnSpPr>
            <p:nvPr/>
          </p:nvCxnSpPr>
          <p:spPr>
            <a:xfrm flipH="1">
              <a:off x="2960023" y="1991281"/>
              <a:ext cx="1537184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6" idx="3"/>
              <a:endCxn id="139" idx="3"/>
            </p:cNvCxnSpPr>
            <p:nvPr/>
          </p:nvCxnSpPr>
          <p:spPr>
            <a:xfrm>
              <a:off x="4497207" y="1991281"/>
              <a:ext cx="919524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10800000">
              <a:off x="5185934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Isosceles Triangle 139"/>
            <p:cNvSpPr/>
            <p:nvPr/>
          </p:nvSpPr>
          <p:spPr>
            <a:xfrm rot="10800000">
              <a:off x="2729226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>
              <a:stCxn id="136" idx="3"/>
              <a:endCxn id="142" idx="3"/>
            </p:cNvCxnSpPr>
            <p:nvPr/>
          </p:nvCxnSpPr>
          <p:spPr>
            <a:xfrm flipH="1">
              <a:off x="3574018" y="1991281"/>
              <a:ext cx="923189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Isosceles Triangle 141"/>
            <p:cNvSpPr/>
            <p:nvPr/>
          </p:nvSpPr>
          <p:spPr>
            <a:xfrm rot="10800000">
              <a:off x="3343221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3" name="Straight Arrow Connector 142"/>
            <p:cNvCxnSpPr>
              <a:stCxn id="136" idx="3"/>
              <a:endCxn id="144" idx="3"/>
            </p:cNvCxnSpPr>
            <p:nvPr/>
          </p:nvCxnSpPr>
          <p:spPr>
            <a:xfrm flipH="1">
              <a:off x="4184349" y="1991281"/>
              <a:ext cx="312858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Isosceles Triangle 143"/>
            <p:cNvSpPr/>
            <p:nvPr/>
          </p:nvSpPr>
          <p:spPr>
            <a:xfrm rot="10800000">
              <a:off x="3953552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5" name="Straight Arrow Connector 144"/>
            <p:cNvCxnSpPr>
              <a:stCxn id="136" idx="3"/>
              <a:endCxn id="146" idx="3"/>
            </p:cNvCxnSpPr>
            <p:nvPr/>
          </p:nvCxnSpPr>
          <p:spPr>
            <a:xfrm>
              <a:off x="4497207" y="1991281"/>
              <a:ext cx="301137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Isosceles Triangle 145"/>
            <p:cNvSpPr/>
            <p:nvPr/>
          </p:nvSpPr>
          <p:spPr>
            <a:xfrm rot="10800000">
              <a:off x="4567547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7" name="Straight Arrow Connector 146"/>
            <p:cNvCxnSpPr>
              <a:stCxn id="136" idx="3"/>
              <a:endCxn id="148" idx="3"/>
            </p:cNvCxnSpPr>
            <p:nvPr/>
          </p:nvCxnSpPr>
          <p:spPr>
            <a:xfrm>
              <a:off x="4497207" y="1991281"/>
              <a:ext cx="1507725" cy="543659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/>
            <p:cNvSpPr/>
            <p:nvPr/>
          </p:nvSpPr>
          <p:spPr>
            <a:xfrm rot="10800000">
              <a:off x="5774135" y="2534940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3" name="Rectangular Callout 162"/>
          <p:cNvSpPr/>
          <p:nvPr/>
        </p:nvSpPr>
        <p:spPr>
          <a:xfrm>
            <a:off x="631926" y="620688"/>
            <a:ext cx="2304256" cy="1152128"/>
          </a:xfrm>
          <a:prstGeom prst="wedgeRectCallout">
            <a:avLst>
              <a:gd name="adj1" fmla="val 102732"/>
              <a:gd name="adj2" fmla="val 120811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the most visited move as normal</a:t>
            </a:r>
          </a:p>
        </p:txBody>
      </p:sp>
      <p:sp>
        <p:nvSpPr>
          <p:cNvPr id="164" name="Rectangular Callout 163"/>
          <p:cNvSpPr/>
          <p:nvPr/>
        </p:nvSpPr>
        <p:spPr>
          <a:xfrm>
            <a:off x="6118044" y="620688"/>
            <a:ext cx="2342388" cy="1152128"/>
          </a:xfrm>
          <a:prstGeom prst="wedgeRectCallout">
            <a:avLst>
              <a:gd name="adj1" fmla="val -79227"/>
              <a:gd name="adj2" fmla="val 126480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Pick out the moves with average reward within 1 std. dev. of the most visited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4623395" y="3356992"/>
            <a:ext cx="2756917" cy="1008112"/>
            <a:chOff x="2729226" y="1622005"/>
            <a:chExt cx="3506504" cy="1282211"/>
          </a:xfrm>
        </p:grpSpPr>
        <p:sp>
          <p:nvSpPr>
            <p:cNvPr id="167" name="Isosceles Triangle 166"/>
            <p:cNvSpPr/>
            <p:nvPr/>
          </p:nvSpPr>
          <p:spPr>
            <a:xfrm>
              <a:off x="4266409" y="1622005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68" name="Straight Arrow Connector 167"/>
            <p:cNvCxnSpPr>
              <a:stCxn id="167" idx="3"/>
              <a:endCxn id="171" idx="3"/>
            </p:cNvCxnSpPr>
            <p:nvPr/>
          </p:nvCxnSpPr>
          <p:spPr>
            <a:xfrm flipH="1">
              <a:off x="2960023" y="1991281"/>
              <a:ext cx="1537184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67" idx="3"/>
              <a:endCxn id="170" idx="3"/>
            </p:cNvCxnSpPr>
            <p:nvPr/>
          </p:nvCxnSpPr>
          <p:spPr>
            <a:xfrm>
              <a:off x="4497207" y="1991281"/>
              <a:ext cx="919524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Isosceles Triangle 169"/>
            <p:cNvSpPr/>
            <p:nvPr/>
          </p:nvSpPr>
          <p:spPr>
            <a:xfrm rot="10800000">
              <a:off x="5185934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Isosceles Triangle 170"/>
            <p:cNvSpPr/>
            <p:nvPr/>
          </p:nvSpPr>
          <p:spPr>
            <a:xfrm rot="10800000">
              <a:off x="2729226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2" name="Straight Arrow Connector 171"/>
            <p:cNvCxnSpPr>
              <a:stCxn id="167" idx="3"/>
              <a:endCxn id="173" idx="3"/>
            </p:cNvCxnSpPr>
            <p:nvPr/>
          </p:nvCxnSpPr>
          <p:spPr>
            <a:xfrm flipH="1">
              <a:off x="3574018" y="1991281"/>
              <a:ext cx="923189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Isosceles Triangle 172"/>
            <p:cNvSpPr/>
            <p:nvPr/>
          </p:nvSpPr>
          <p:spPr>
            <a:xfrm rot="10800000">
              <a:off x="3343221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4" name="Straight Arrow Connector 173"/>
            <p:cNvCxnSpPr>
              <a:stCxn id="167" idx="3"/>
              <a:endCxn id="175" idx="3"/>
            </p:cNvCxnSpPr>
            <p:nvPr/>
          </p:nvCxnSpPr>
          <p:spPr>
            <a:xfrm flipH="1">
              <a:off x="4184349" y="1991281"/>
              <a:ext cx="312858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Isosceles Triangle 174"/>
            <p:cNvSpPr/>
            <p:nvPr/>
          </p:nvSpPr>
          <p:spPr>
            <a:xfrm rot="10800000">
              <a:off x="3953552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6" name="Straight Arrow Connector 175"/>
            <p:cNvCxnSpPr>
              <a:stCxn id="167" idx="3"/>
              <a:endCxn id="177" idx="3"/>
            </p:cNvCxnSpPr>
            <p:nvPr/>
          </p:nvCxnSpPr>
          <p:spPr>
            <a:xfrm>
              <a:off x="4497207" y="1991281"/>
              <a:ext cx="301137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Isosceles Triangle 176"/>
            <p:cNvSpPr/>
            <p:nvPr/>
          </p:nvSpPr>
          <p:spPr>
            <a:xfrm rot="10800000">
              <a:off x="4567547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8" name="Straight Arrow Connector 177"/>
            <p:cNvCxnSpPr>
              <a:stCxn id="167" idx="3"/>
              <a:endCxn id="179" idx="3"/>
            </p:cNvCxnSpPr>
            <p:nvPr/>
          </p:nvCxnSpPr>
          <p:spPr>
            <a:xfrm>
              <a:off x="4497207" y="1991281"/>
              <a:ext cx="1507725" cy="543659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Isosceles Triangle 178"/>
            <p:cNvSpPr/>
            <p:nvPr/>
          </p:nvSpPr>
          <p:spPr>
            <a:xfrm rot="10800000">
              <a:off x="5774135" y="2534940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695403" y="3429000"/>
            <a:ext cx="2756917" cy="1008112"/>
            <a:chOff x="2729226" y="1622005"/>
            <a:chExt cx="3506504" cy="1282211"/>
          </a:xfrm>
        </p:grpSpPr>
        <p:sp>
          <p:nvSpPr>
            <p:cNvPr id="181" name="Isosceles Triangle 180"/>
            <p:cNvSpPr/>
            <p:nvPr/>
          </p:nvSpPr>
          <p:spPr>
            <a:xfrm>
              <a:off x="4266409" y="1622005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2" name="Straight Arrow Connector 181"/>
            <p:cNvCxnSpPr>
              <a:stCxn id="181" idx="3"/>
              <a:endCxn id="185" idx="3"/>
            </p:cNvCxnSpPr>
            <p:nvPr/>
          </p:nvCxnSpPr>
          <p:spPr>
            <a:xfrm flipH="1">
              <a:off x="2960023" y="1991281"/>
              <a:ext cx="1537184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81" idx="3"/>
              <a:endCxn id="184" idx="3"/>
            </p:cNvCxnSpPr>
            <p:nvPr/>
          </p:nvCxnSpPr>
          <p:spPr>
            <a:xfrm>
              <a:off x="4497207" y="1991281"/>
              <a:ext cx="919524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/>
            <p:nvPr/>
          </p:nvSpPr>
          <p:spPr>
            <a:xfrm rot="10800000">
              <a:off x="5185934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Isosceles Triangle 184"/>
            <p:cNvSpPr/>
            <p:nvPr/>
          </p:nvSpPr>
          <p:spPr>
            <a:xfrm rot="10800000">
              <a:off x="2729226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6" name="Straight Arrow Connector 185"/>
            <p:cNvCxnSpPr>
              <a:stCxn id="181" idx="3"/>
              <a:endCxn id="187" idx="3"/>
            </p:cNvCxnSpPr>
            <p:nvPr/>
          </p:nvCxnSpPr>
          <p:spPr>
            <a:xfrm flipH="1">
              <a:off x="3574018" y="1991281"/>
              <a:ext cx="923189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Isosceles Triangle 186"/>
            <p:cNvSpPr/>
            <p:nvPr/>
          </p:nvSpPr>
          <p:spPr>
            <a:xfrm rot="10800000">
              <a:off x="3343221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8" name="Straight Arrow Connector 187"/>
            <p:cNvCxnSpPr>
              <a:stCxn id="181" idx="3"/>
              <a:endCxn id="189" idx="3"/>
            </p:cNvCxnSpPr>
            <p:nvPr/>
          </p:nvCxnSpPr>
          <p:spPr>
            <a:xfrm flipH="1">
              <a:off x="4184349" y="1991281"/>
              <a:ext cx="312858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Isosceles Triangle 188"/>
            <p:cNvSpPr/>
            <p:nvPr/>
          </p:nvSpPr>
          <p:spPr>
            <a:xfrm rot="10800000">
              <a:off x="3953552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0" name="Straight Arrow Connector 189"/>
            <p:cNvCxnSpPr>
              <a:stCxn id="181" idx="3"/>
              <a:endCxn id="191" idx="3"/>
            </p:cNvCxnSpPr>
            <p:nvPr/>
          </p:nvCxnSpPr>
          <p:spPr>
            <a:xfrm>
              <a:off x="4497207" y="1991281"/>
              <a:ext cx="301137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/>
            <p:nvPr/>
          </p:nvSpPr>
          <p:spPr>
            <a:xfrm rot="10800000">
              <a:off x="4567547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2" name="Straight Arrow Connector 191"/>
            <p:cNvCxnSpPr>
              <a:stCxn id="181" idx="3"/>
              <a:endCxn id="193" idx="3"/>
            </p:cNvCxnSpPr>
            <p:nvPr/>
          </p:nvCxnSpPr>
          <p:spPr>
            <a:xfrm>
              <a:off x="4497207" y="1991281"/>
              <a:ext cx="1507725" cy="543659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Isosceles Triangle 192"/>
            <p:cNvSpPr/>
            <p:nvPr/>
          </p:nvSpPr>
          <p:spPr>
            <a:xfrm rot="10800000">
              <a:off x="5774135" y="2534940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767411" y="3501008"/>
            <a:ext cx="2756917" cy="1008112"/>
            <a:chOff x="2729226" y="1622005"/>
            <a:chExt cx="3506504" cy="1282211"/>
          </a:xfrm>
        </p:grpSpPr>
        <p:sp>
          <p:nvSpPr>
            <p:cNvPr id="195" name="Isosceles Triangle 194"/>
            <p:cNvSpPr/>
            <p:nvPr/>
          </p:nvSpPr>
          <p:spPr>
            <a:xfrm>
              <a:off x="4266409" y="1622005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6" name="Straight Arrow Connector 195"/>
            <p:cNvCxnSpPr>
              <a:stCxn id="195" idx="3"/>
              <a:endCxn id="199" idx="3"/>
            </p:cNvCxnSpPr>
            <p:nvPr/>
          </p:nvCxnSpPr>
          <p:spPr>
            <a:xfrm flipH="1">
              <a:off x="2960023" y="1991281"/>
              <a:ext cx="1537184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95" idx="3"/>
              <a:endCxn id="198" idx="3"/>
            </p:cNvCxnSpPr>
            <p:nvPr/>
          </p:nvCxnSpPr>
          <p:spPr>
            <a:xfrm>
              <a:off x="4497207" y="1991281"/>
              <a:ext cx="919524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Isosceles Triangle 197"/>
            <p:cNvSpPr/>
            <p:nvPr/>
          </p:nvSpPr>
          <p:spPr>
            <a:xfrm rot="10800000">
              <a:off x="5185934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Isosceles Triangle 198"/>
            <p:cNvSpPr/>
            <p:nvPr/>
          </p:nvSpPr>
          <p:spPr>
            <a:xfrm rot="10800000">
              <a:off x="2729226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0" name="Straight Arrow Connector 199"/>
            <p:cNvCxnSpPr>
              <a:stCxn id="195" idx="3"/>
              <a:endCxn id="201" idx="3"/>
            </p:cNvCxnSpPr>
            <p:nvPr/>
          </p:nvCxnSpPr>
          <p:spPr>
            <a:xfrm flipH="1">
              <a:off x="3574018" y="1991281"/>
              <a:ext cx="923189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Isosceles Triangle 200"/>
            <p:cNvSpPr/>
            <p:nvPr/>
          </p:nvSpPr>
          <p:spPr>
            <a:xfrm rot="10800000">
              <a:off x="3343221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2" name="Straight Arrow Connector 201"/>
            <p:cNvCxnSpPr>
              <a:stCxn id="195" idx="3"/>
              <a:endCxn id="203" idx="3"/>
            </p:cNvCxnSpPr>
            <p:nvPr/>
          </p:nvCxnSpPr>
          <p:spPr>
            <a:xfrm flipH="1">
              <a:off x="4184349" y="1991281"/>
              <a:ext cx="312858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Isosceles Triangle 202"/>
            <p:cNvSpPr/>
            <p:nvPr/>
          </p:nvSpPr>
          <p:spPr>
            <a:xfrm rot="10800000">
              <a:off x="3953552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/>
            <p:cNvCxnSpPr>
              <a:stCxn id="195" idx="3"/>
              <a:endCxn id="205" idx="3"/>
            </p:cNvCxnSpPr>
            <p:nvPr/>
          </p:nvCxnSpPr>
          <p:spPr>
            <a:xfrm>
              <a:off x="4497207" y="1991281"/>
              <a:ext cx="301137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Isosceles Triangle 204"/>
            <p:cNvSpPr/>
            <p:nvPr/>
          </p:nvSpPr>
          <p:spPr>
            <a:xfrm rot="10800000">
              <a:off x="4567547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6" name="Straight Arrow Connector 205"/>
            <p:cNvCxnSpPr>
              <a:stCxn id="195" idx="3"/>
              <a:endCxn id="207" idx="3"/>
            </p:cNvCxnSpPr>
            <p:nvPr/>
          </p:nvCxnSpPr>
          <p:spPr>
            <a:xfrm>
              <a:off x="4497207" y="1991281"/>
              <a:ext cx="1507725" cy="543659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Isosceles Triangle 206"/>
            <p:cNvSpPr/>
            <p:nvPr/>
          </p:nvSpPr>
          <p:spPr>
            <a:xfrm rot="10800000">
              <a:off x="5774135" y="2534940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5" name="Rectangular Callout 164"/>
          <p:cNvSpPr/>
          <p:nvPr/>
        </p:nvSpPr>
        <p:spPr>
          <a:xfrm>
            <a:off x="6536266" y="2348881"/>
            <a:ext cx="2150534" cy="1152128"/>
          </a:xfrm>
          <a:prstGeom prst="wedgeRectCallout">
            <a:avLst>
              <a:gd name="adj1" fmla="val -66567"/>
              <a:gd name="adj2" fmla="val 63311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Amongst those moves, choose the most visited across all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trees</a:t>
            </a:r>
          </a:p>
        </p:txBody>
      </p:sp>
      <p:sp>
        <p:nvSpPr>
          <p:cNvPr id="208" name="Content Placeholder 2"/>
          <p:cNvSpPr>
            <a:spLocks noGrp="1"/>
          </p:cNvSpPr>
          <p:nvPr>
            <p:ph idx="1"/>
          </p:nvPr>
        </p:nvSpPr>
        <p:spPr>
          <a:xfrm>
            <a:off x="323528" y="3429000"/>
            <a:ext cx="4173679" cy="26971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If several good moves are available, choose the one that looks the best in the </a:t>
            </a:r>
            <a:r>
              <a:rPr lang="en-GB" b="1" dirty="0">
                <a:solidFill>
                  <a:schemeClr val="accent1"/>
                </a:solidFill>
              </a:rPr>
              <a:t>average case</a:t>
            </a:r>
            <a:endParaRPr lang="en-GB" dirty="0"/>
          </a:p>
          <a:p>
            <a:r>
              <a:rPr lang="en-GB" dirty="0"/>
              <a:t>However, </a:t>
            </a:r>
            <a:r>
              <a:rPr lang="en-GB" b="1" dirty="0">
                <a:solidFill>
                  <a:schemeClr val="accent1"/>
                </a:solidFill>
              </a:rPr>
              <a:t>don’t play a bad move </a:t>
            </a:r>
            <a:r>
              <a:rPr lang="en-GB" dirty="0"/>
              <a:t>for the sake of bluffing: if there is only one good move then play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9" grpId="0" animBg="1"/>
      <p:bldP spid="120" grpId="0" animBg="1"/>
      <p:bldP spid="163" grpId="0" animBg="1"/>
      <p:bldP spid="164" grpId="0" animBg="1"/>
      <p:bldP spid="165" grpId="0" animBg="1"/>
      <p:bldP spid="20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908720"/>
            <a:ext cx="6925531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3250704" cy="792088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8263" y="1124744"/>
            <a:ext cx="144016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Half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Bluff mix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38900" y="1149350"/>
            <a:ext cx="1949524" cy="118744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57219" y="262389"/>
            <a:ext cx="5635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ISMCTS players, all use specified iterations per decision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 use particle filter inference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457200" y="4077072"/>
            <a:ext cx="2304256" cy="1152128"/>
          </a:xfrm>
          <a:prstGeom prst="wedgeRectCallout">
            <a:avLst>
              <a:gd name="adj1" fmla="val 48472"/>
              <a:gd name="adj2" fmla="val -118098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Particle filter inference is weak for small numbers of iterations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6084168" y="2420888"/>
            <a:ext cx="2808312" cy="1152128"/>
          </a:xfrm>
          <a:prstGeom prst="wedgeRectCallout">
            <a:avLst>
              <a:gd name="adj1" fmla="val -9672"/>
              <a:gd name="adj2" fmla="val 98134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improves at large numbers of iterations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Emergent bluffing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3419872" y="2336799"/>
            <a:ext cx="2304256" cy="1152128"/>
          </a:xfrm>
          <a:prstGeom prst="wedgeRectCallout">
            <a:avLst>
              <a:gd name="adj1" fmla="val 26605"/>
              <a:gd name="adj2" fmla="val 79508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Bluff mixing is helpful for intermediate numbers of iterations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3707905" y="4725144"/>
            <a:ext cx="5184575" cy="648072"/>
          </a:xfrm>
          <a:prstGeom prst="wedgeRectCallout">
            <a:avLst>
              <a:gd name="adj1" fmla="val -37210"/>
              <a:gd name="adj2" fmla="val 106559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2×10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0.2 seconds &amp; 20MB memory per decision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2×10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 seconds &amp; 2GB memory per decision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8F2F-12FD-4572-9B3C-D52312E1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Fuzzy logic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27226-9D6F-4A5B-9446-E740FCBD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2180498"/>
            <a:ext cx="8272211" cy="1013800"/>
          </a:xfrm>
        </p:spPr>
        <p:txBody>
          <a:bodyPr/>
          <a:lstStyle/>
          <a:p>
            <a:r>
              <a:rPr lang="en-GB" dirty="0"/>
              <a:t>“It is cold”, “it is warm”, “it is hot” are fuzzy statements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5BBB74-0AEC-463B-96DB-FB4766B8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192688" cy="25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12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Explanation of the pictures you’re about to see...</a:t>
            </a:r>
          </a:p>
        </p:txBody>
      </p:sp>
      <p:pic>
        <p:nvPicPr>
          <p:cNvPr id="4" name="Picture 11" descr="C:\Users\Ed\Documents\Papers\cig15_resistance\figures\Resistance_beliefs_inf_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28800"/>
            <a:ext cx="5954810" cy="4568459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2267744" y="2708920"/>
            <a:ext cx="270183" cy="2031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89853" y="5805264"/>
            <a:ext cx="5432701" cy="391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43808" y="6021288"/>
            <a:ext cx="5256584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79912" y="602128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11760" y="1628800"/>
            <a:ext cx="0" cy="4176464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551" y="2996952"/>
            <a:ext cx="1728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Probability inferred for the actual game state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5912435" y="5157192"/>
            <a:ext cx="2071657" cy="509791"/>
          </a:xfrm>
          <a:prstGeom prst="wedgeRectCallout">
            <a:avLst>
              <a:gd name="adj1" fmla="val -32611"/>
              <a:gd name="adj2" fmla="val -293903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line = 1 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>
            <a:normAutofit/>
          </a:bodyPr>
          <a:lstStyle/>
          <a:p>
            <a:r>
              <a:rPr lang="en-GB" dirty="0"/>
              <a:t>Results</a:t>
            </a:r>
          </a:p>
        </p:txBody>
      </p:sp>
      <p:pic>
        <p:nvPicPr>
          <p:cNvPr id="38920" name="Picture 8" descr="C:\Users\Ed\Documents\Papers\cig15_resistance\figures\Resistance_beliefs_bluff_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3860" y="4077072"/>
            <a:ext cx="2902174" cy="2226513"/>
          </a:xfrm>
          <a:prstGeom prst="rect">
            <a:avLst/>
          </a:prstGeom>
          <a:noFill/>
        </p:spPr>
      </p:pic>
      <p:pic>
        <p:nvPicPr>
          <p:cNvPr id="38921" name="Picture 9" descr="C:\Users\Ed\Documents\Papers\cig15_resistance\figures\Resistance_beliefs_bluff_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3860" y="1628800"/>
            <a:ext cx="2902174" cy="2226513"/>
          </a:xfrm>
          <a:prstGeom prst="rect">
            <a:avLst/>
          </a:prstGeom>
          <a:noFill/>
        </p:spPr>
      </p:pic>
      <p:pic>
        <p:nvPicPr>
          <p:cNvPr id="38922" name="Picture 10" descr="C:\Users\Ed\Documents\Papers\cig15_resistance\figures\Resistance_beliefs_inf_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81686" y="4077072"/>
            <a:ext cx="2902174" cy="2226513"/>
          </a:xfrm>
          <a:prstGeom prst="rect">
            <a:avLst/>
          </a:prstGeom>
          <a:noFill/>
        </p:spPr>
      </p:pic>
      <p:pic>
        <p:nvPicPr>
          <p:cNvPr id="38923" name="Picture 11" descr="C:\Users\Ed\Documents\Papers\cig15_resistance\figures\Resistance_beliefs_inf_w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81686" y="1628800"/>
            <a:ext cx="2902174" cy="2226513"/>
          </a:xfrm>
          <a:prstGeom prst="rect">
            <a:avLst/>
          </a:prstGeom>
          <a:noFill/>
        </p:spPr>
      </p:pic>
      <p:pic>
        <p:nvPicPr>
          <p:cNvPr id="38924" name="Picture 12" descr="C:\Users\Ed\Documents\Papers\cig15_resistance\figures\Resistance_beliefs_noinf_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512" y="4077072"/>
            <a:ext cx="2902174" cy="2226513"/>
          </a:xfrm>
          <a:prstGeom prst="rect">
            <a:avLst/>
          </a:prstGeom>
          <a:noFill/>
        </p:spPr>
      </p:pic>
      <p:pic>
        <p:nvPicPr>
          <p:cNvPr id="38925" name="Picture 13" descr="C:\Users\Ed\Documents\Papers\cig15_resistance\figures\Resistance_beliefs_noinf_w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9512" y="1628800"/>
            <a:ext cx="2902174" cy="222651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34501" y="908720"/>
            <a:ext cx="246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Resistance: no inference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Spies: no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96450" y="908720"/>
            <a:ext cx="244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Resistance: PF inference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Spies: no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3884" y="908720"/>
            <a:ext cx="244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Resistance: PF inference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Spies: bluff mixing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88812" y="2276872"/>
            <a:ext cx="2071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 win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8812" y="4684494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 win</a:t>
            </a:r>
          </a:p>
        </p:txBody>
      </p:sp>
      <p:sp>
        <p:nvSpPr>
          <p:cNvPr id="22" name="Rectangular Callout 21"/>
          <p:cNvSpPr/>
          <p:nvPr/>
        </p:nvSpPr>
        <p:spPr>
          <a:xfrm>
            <a:off x="3188812" y="3279249"/>
            <a:ext cx="2071657" cy="1152128"/>
          </a:xfrm>
          <a:prstGeom prst="wedgeRectCallout">
            <a:avLst>
              <a:gd name="adj1" fmla="val -111880"/>
              <a:gd name="adj2" fmla="val -169119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information revealed by hard constraints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5424274" y="3855313"/>
            <a:ext cx="1759219" cy="875129"/>
          </a:xfrm>
          <a:prstGeom prst="wedgeRectCallout">
            <a:avLst>
              <a:gd name="adj1" fmla="val 45880"/>
              <a:gd name="adj2" fmla="val -121687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Shallower upward trend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6303884" y="1988840"/>
            <a:ext cx="1940524" cy="1008112"/>
          </a:xfrm>
          <a:prstGeom prst="wedgeRectCallout">
            <a:avLst>
              <a:gd name="adj1" fmla="val -85867"/>
              <a:gd name="adj2" fmla="val -44866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 are usually known by the end of the game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5917442" y="5013176"/>
            <a:ext cx="2532102" cy="1141095"/>
          </a:xfrm>
          <a:prstGeom prst="wedgeRectCallout">
            <a:avLst>
              <a:gd name="adj1" fmla="val -73338"/>
              <a:gd name="adj2" fmla="val -24010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Correlation between losing the game and failing to identify spies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games?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Information sets in The Resistance are </a:t>
            </a:r>
            <a:r>
              <a:rPr lang="en-GB" b="1" dirty="0">
                <a:solidFill>
                  <a:schemeClr val="accent1"/>
                </a:solidFill>
              </a:rPr>
              <a:t>small enough to enumerate</a:t>
            </a:r>
            <a:r>
              <a:rPr lang="en-GB" dirty="0"/>
              <a:t> (≤6 states)</a:t>
            </a:r>
          </a:p>
          <a:p>
            <a:r>
              <a:rPr lang="en-GB" dirty="0"/>
              <a:t>This is not true of many other games</a:t>
            </a:r>
          </a:p>
          <a:p>
            <a:pPr lvl="1"/>
            <a:r>
              <a:rPr lang="en-GB" dirty="0"/>
              <a:t>E.g. in Contract Bridge, information set size is</a:t>
            </a:r>
            <a:br>
              <a:rPr lang="en-GB" dirty="0"/>
            </a:br>
            <a:r>
              <a:rPr lang="en-GB" baseline="30000" dirty="0"/>
              <a:t>39</a:t>
            </a:r>
            <a:r>
              <a:rPr lang="en-GB" dirty="0"/>
              <a:t>C</a:t>
            </a:r>
            <a:r>
              <a:rPr lang="en-GB" baseline="-25000" dirty="0"/>
              <a:t>13</a:t>
            </a:r>
            <a:r>
              <a:rPr lang="en-GB" dirty="0"/>
              <a:t> × </a:t>
            </a:r>
            <a:r>
              <a:rPr lang="en-GB" baseline="30000" dirty="0"/>
              <a:t>26</a:t>
            </a:r>
            <a:r>
              <a:rPr lang="en-GB" dirty="0"/>
              <a:t>C</a:t>
            </a:r>
            <a:r>
              <a:rPr lang="en-GB" baseline="-25000" dirty="0"/>
              <a:t>13</a:t>
            </a:r>
            <a:r>
              <a:rPr lang="en-GB" dirty="0"/>
              <a:t> ≈ 8.4×10</a:t>
            </a:r>
            <a:r>
              <a:rPr lang="en-GB" baseline="30000" dirty="0"/>
              <a:t>16</a:t>
            </a:r>
          </a:p>
          <a:p>
            <a:r>
              <a:rPr lang="en-GB" dirty="0"/>
              <a:t>Extending to other games will require more work</a:t>
            </a:r>
          </a:p>
          <a:p>
            <a:pPr lvl="1"/>
            <a:r>
              <a:rPr lang="en-GB" dirty="0"/>
              <a:t>State </a:t>
            </a:r>
            <a:r>
              <a:rPr lang="en-GB" b="1" dirty="0">
                <a:solidFill>
                  <a:schemeClr val="accent1"/>
                </a:solidFill>
              </a:rPr>
              <a:t>abstraction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bucketing</a:t>
            </a:r>
          </a:p>
          <a:p>
            <a:pPr lvl="1"/>
            <a:r>
              <a:rPr lang="en-GB" b="1" dirty="0">
                <a:solidFill>
                  <a:schemeClr val="accent1"/>
                </a:solidFill>
              </a:rPr>
              <a:t>Particle reinvigoration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ISMCTS shows great promise for games of </a:t>
            </a:r>
            <a:r>
              <a:rPr lang="en-GB" b="1" dirty="0">
                <a:solidFill>
                  <a:schemeClr val="accent1"/>
                </a:solidFill>
              </a:rPr>
              <a:t>imperfect information</a:t>
            </a:r>
          </a:p>
          <a:p>
            <a:r>
              <a:rPr lang="en-GB" dirty="0"/>
              <a:t>ISMCTS can perform </a:t>
            </a:r>
            <a:r>
              <a:rPr lang="en-GB" b="1" dirty="0">
                <a:solidFill>
                  <a:schemeClr val="accent1"/>
                </a:solidFill>
              </a:rPr>
              <a:t>inference</a:t>
            </a:r>
            <a:r>
              <a:rPr lang="en-GB" dirty="0"/>
              <a:t> almost for free, reusing the opponent model it already generates</a:t>
            </a:r>
          </a:p>
          <a:p>
            <a:r>
              <a:rPr lang="en-GB" b="1" dirty="0">
                <a:solidFill>
                  <a:schemeClr val="accent1"/>
                </a:solidFill>
              </a:rPr>
              <a:t>Bluffing</a:t>
            </a:r>
            <a:r>
              <a:rPr lang="en-GB" dirty="0"/>
              <a:t> can emerge from ISMCTS, or can be introduced artificially for smaller CPU budgets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C925-C7D6-480D-BE9E-7DA17E0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Fuzzy Logical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900AD6-9373-43D5-A541-8A6F4B4F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anose="05000000000000000000" pitchFamily="2" charset="2"/>
                  </a:rPr>
                  <a:t> min(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anose="05000000000000000000" pitchFamily="2" charset="2"/>
                  </a:rPr>
                  <a:t> max(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NOT(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) 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1−</m:t>
                    </m:r>
                    <m:r>
                      <a:rPr lang="en-GB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900AD6-9373-43D5-A541-8A6F4B4F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4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932B-F469-4F97-858E-8FA7B90D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38F04-DF65-4A96-B497-9FCC4F44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 to fuzzy logic: values between 0 and 1</a:t>
            </a:r>
          </a:p>
          <a:p>
            <a:r>
              <a:rPr lang="en-GB" dirty="0"/>
              <a:t>Fuzzy logic models </a:t>
            </a:r>
            <a:r>
              <a:rPr lang="en-GB" b="1" dirty="0"/>
              <a:t>vagueness</a:t>
            </a:r>
          </a:p>
          <a:p>
            <a:r>
              <a:rPr lang="en-GB" dirty="0"/>
              <a:t>Probability models </a:t>
            </a:r>
            <a:r>
              <a:rPr lang="en-GB" b="1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7476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6B36-212E-4548-B98A-F14101FC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“logic”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3B6D3-B3EF-46EE-B849-D9F426FC69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𝐴𝑁𝐷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𝑂𝑅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𝐴𝑁𝐷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𝑁𝑂𝑇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3B6D3-B3EF-46EE-B849-D9F426FC6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28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F001-F332-4C00-B771-E94CDE46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bELIEFS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8B84-022E-4D4E-B827-1DB12A6F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Recall: in a game of </a:t>
            </a:r>
            <a:r>
              <a:rPr lang="en-GB" b="1" dirty="0"/>
              <a:t>imperfect information</a:t>
            </a:r>
            <a:r>
              <a:rPr lang="en-GB" dirty="0"/>
              <a:t>, the </a:t>
            </a:r>
            <a:r>
              <a:rPr lang="en-GB" b="1" dirty="0"/>
              <a:t>state</a:t>
            </a:r>
            <a:r>
              <a:rPr lang="en-GB" dirty="0"/>
              <a:t> of the world is not known</a:t>
            </a:r>
          </a:p>
          <a:p>
            <a:r>
              <a:rPr lang="en-GB" dirty="0"/>
              <a:t>The </a:t>
            </a:r>
            <a:r>
              <a:rPr lang="en-GB" b="1" dirty="0"/>
              <a:t>information set </a:t>
            </a:r>
            <a:r>
              <a:rPr lang="en-GB" dirty="0"/>
              <a:t>is the set of all </a:t>
            </a:r>
            <a:r>
              <a:rPr lang="en-GB" b="1" dirty="0"/>
              <a:t>possible states</a:t>
            </a:r>
          </a:p>
          <a:p>
            <a:r>
              <a:rPr lang="en-GB" dirty="0"/>
              <a:t>Some states are </a:t>
            </a:r>
            <a:r>
              <a:rPr lang="en-GB" b="1" dirty="0"/>
              <a:t>more likely </a:t>
            </a:r>
            <a:r>
              <a:rPr lang="en-GB" dirty="0"/>
              <a:t>than others</a:t>
            </a:r>
          </a:p>
          <a:p>
            <a:r>
              <a:rPr lang="en-GB" dirty="0"/>
              <a:t>The agent’s </a:t>
            </a:r>
            <a:r>
              <a:rPr lang="en-GB" b="1" dirty="0"/>
              <a:t>beliefs</a:t>
            </a:r>
            <a:r>
              <a:rPr lang="en-GB" dirty="0"/>
              <a:t> can be modelled as a </a:t>
            </a:r>
            <a:r>
              <a:rPr lang="en-GB" b="1" dirty="0"/>
              <a:t>probability distribution </a:t>
            </a:r>
            <a:r>
              <a:rPr lang="en-GB" dirty="0"/>
              <a:t>over the information set</a:t>
            </a:r>
          </a:p>
          <a:p>
            <a:pPr lvl="1"/>
            <a:r>
              <a:rPr lang="en-GB" dirty="0"/>
              <a:t>A function assigning a probability to each state</a:t>
            </a:r>
          </a:p>
          <a:p>
            <a:pPr lvl="1"/>
            <a:r>
              <a:rPr lang="en-GB" dirty="0"/>
              <a:t>Probabilities add up to 1</a:t>
            </a:r>
          </a:p>
        </p:txBody>
      </p:sp>
    </p:spTree>
    <p:extLst>
      <p:ext uri="{BB962C8B-B14F-4D97-AF65-F5344CB8AC3E}">
        <p14:creationId xmlns:p14="http://schemas.microsoft.com/office/powerpoint/2010/main" val="39068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4262-3E6B-4471-B8A8-1F3973D6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800D5-F006-46E4-8275-169C04216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agent’s beliefs may </a:t>
            </a:r>
            <a:r>
              <a:rPr lang="en-GB" b="1" dirty="0"/>
              <a:t>change</a:t>
            </a:r>
            <a:r>
              <a:rPr lang="en-GB" dirty="0"/>
              <a:t> based on </a:t>
            </a:r>
            <a:r>
              <a:rPr lang="en-GB" b="1" dirty="0"/>
              <a:t>observing</a:t>
            </a:r>
            <a:r>
              <a:rPr lang="en-GB" dirty="0"/>
              <a:t> the game</a:t>
            </a:r>
          </a:p>
          <a:p>
            <a:r>
              <a:rPr lang="en-GB" dirty="0"/>
              <a:t>In particular, based on what </a:t>
            </a:r>
            <a:r>
              <a:rPr lang="en-GB" b="1" dirty="0"/>
              <a:t>actions other players </a:t>
            </a:r>
            <a:r>
              <a:rPr lang="en-GB" dirty="0"/>
              <a:t>choose</a:t>
            </a:r>
          </a:p>
          <a:p>
            <a:pPr lvl="1"/>
            <a:r>
              <a:rPr lang="en-GB" dirty="0"/>
              <a:t>E.g. in Poker, inferring what cards other players are likely to have based on their choices of bids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1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B434-51C7-41DB-9F7C-7C63DCC5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30A71-5112-47EF-A99E-251CD32FE6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Given:</a:t>
                </a:r>
              </a:p>
              <a:p>
                <a:pPr lvl="1"/>
                <a:r>
                  <a:rPr lang="en-GB" b="1" dirty="0"/>
                  <a:t>Prior distribution</a:t>
                </a:r>
                <a:r>
                  <a:rPr lang="en-GB" dirty="0"/>
                  <a:t>: beliefs about what state we were in before we saw action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dirty="0"/>
              </a:p>
              <a:p>
                <a:pPr lvl="1"/>
                <a:r>
                  <a:rPr lang="en-GB" b="1" dirty="0"/>
                  <a:t>Opponent model</a:t>
                </a:r>
                <a:r>
                  <a:rPr lang="en-GB" dirty="0"/>
                  <a:t>: beliefs about how likely an agent is to choose a given action in a given state</a:t>
                </a:r>
              </a:p>
              <a:p>
                <a:r>
                  <a:rPr lang="en-GB" dirty="0"/>
                  <a:t>Can calculate:</a:t>
                </a:r>
              </a:p>
              <a:p>
                <a:pPr lvl="1"/>
                <a:r>
                  <a:rPr lang="en-GB" b="1" dirty="0"/>
                  <a:t>Posterior distribution</a:t>
                </a:r>
                <a:r>
                  <a:rPr lang="en-GB" dirty="0"/>
                  <a:t>: beliefs about what state we are in now that we have seen action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30A71-5112-47EF-A99E-251CD32FE6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 b="-2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86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3614</Words>
  <Application>Microsoft Office PowerPoint</Application>
  <PresentationFormat>On-screen Show (4:3)</PresentationFormat>
  <Paragraphs>326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Gill Sans MT</vt:lpstr>
      <vt:lpstr>Wingdings 2</vt:lpstr>
      <vt:lpstr>Dividend</vt:lpstr>
      <vt:lpstr>Office Theme</vt:lpstr>
      <vt:lpstr>12: Fuzzy Logic, probability and inference</vt:lpstr>
      <vt:lpstr>Fuzzy Logic</vt:lpstr>
      <vt:lpstr>Fuzzy logic example</vt:lpstr>
      <vt:lpstr>Fuzzy Logical operators</vt:lpstr>
      <vt:lpstr>Probability</vt:lpstr>
      <vt:lpstr>Probability “logic”</vt:lpstr>
      <vt:lpstr>bELIEFS</vt:lpstr>
      <vt:lpstr>Inference</vt:lpstr>
      <vt:lpstr>Bayesian inference</vt:lpstr>
      <vt:lpstr>Bayesian inference</vt:lpstr>
      <vt:lpstr>Bluffing</vt:lpstr>
      <vt:lpstr>Emergent bluffing and inference with Monte Carlo Tree Search</vt:lpstr>
      <vt:lpstr>Motivation</vt:lpstr>
      <vt:lpstr>The Resistance</vt:lpstr>
      <vt:lpstr>The Resistance</vt:lpstr>
      <vt:lpstr>Information sets</vt:lpstr>
      <vt:lpstr>Information sets</vt:lpstr>
      <vt:lpstr>Information Set MCTS (ISMCTS)</vt:lpstr>
      <vt:lpstr>Multiple trees in ISMCTS</vt:lpstr>
      <vt:lpstr>Multiple trees in ISMCTS</vt:lpstr>
      <vt:lpstr>Particle filter inference</vt:lpstr>
      <vt:lpstr>Particle filter inference</vt:lpstr>
      <vt:lpstr>Particle filter inference</vt:lpstr>
      <vt:lpstr>Results</vt:lpstr>
      <vt:lpstr>Bluffing</vt:lpstr>
      <vt:lpstr>Bluffing</vt:lpstr>
      <vt:lpstr>Bluffing</vt:lpstr>
      <vt:lpstr>Bluff mixing</vt:lpstr>
      <vt:lpstr>Results</vt:lpstr>
      <vt:lpstr>Explanation of the pictures you’re about to see...</vt:lpstr>
      <vt:lpstr>Results</vt:lpstr>
      <vt:lpstr>Other games?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Tree Search</dc:title>
  <dc:creator>Ed</dc:creator>
  <cp:lastModifiedBy>Powley, Edward</cp:lastModifiedBy>
  <cp:revision>89</cp:revision>
  <dcterms:created xsi:type="dcterms:W3CDTF">2013-05-29T12:27:20Z</dcterms:created>
  <dcterms:modified xsi:type="dcterms:W3CDTF">2020-11-30T21:59:15Z</dcterms:modified>
</cp:coreProperties>
</file>